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71"/>
  </p:notesMasterIdLst>
  <p:handoutMasterIdLst>
    <p:handoutMasterId r:id="rId72"/>
  </p:handoutMasterIdLst>
  <p:sldIdLst>
    <p:sldId id="278" r:id="rId2"/>
    <p:sldId id="442" r:id="rId3"/>
    <p:sldId id="448" r:id="rId4"/>
    <p:sldId id="449" r:id="rId5"/>
    <p:sldId id="450" r:id="rId6"/>
    <p:sldId id="451" r:id="rId7"/>
    <p:sldId id="452" r:id="rId8"/>
    <p:sldId id="453" r:id="rId9"/>
    <p:sldId id="454" r:id="rId10"/>
    <p:sldId id="398" r:id="rId11"/>
    <p:sldId id="443" r:id="rId12"/>
    <p:sldId id="399" r:id="rId13"/>
    <p:sldId id="400" r:id="rId14"/>
    <p:sldId id="401" r:id="rId15"/>
    <p:sldId id="455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353" r:id="rId24"/>
    <p:sldId id="409" r:id="rId25"/>
    <p:sldId id="410" r:id="rId26"/>
    <p:sldId id="411" r:id="rId27"/>
    <p:sldId id="412" r:id="rId28"/>
    <p:sldId id="352" r:id="rId29"/>
    <p:sldId id="334" r:id="rId30"/>
    <p:sldId id="357" r:id="rId31"/>
    <p:sldId id="359" r:id="rId32"/>
    <p:sldId id="361" r:id="rId33"/>
    <p:sldId id="360" r:id="rId34"/>
    <p:sldId id="413" r:id="rId35"/>
    <p:sldId id="414" r:id="rId36"/>
    <p:sldId id="418" r:id="rId37"/>
    <p:sldId id="422" r:id="rId38"/>
    <p:sldId id="426" r:id="rId39"/>
    <p:sldId id="363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362" r:id="rId52"/>
    <p:sldId id="375" r:id="rId53"/>
    <p:sldId id="444" r:id="rId54"/>
    <p:sldId id="376" r:id="rId55"/>
    <p:sldId id="380" r:id="rId56"/>
    <p:sldId id="378" r:id="rId57"/>
    <p:sldId id="295" r:id="rId58"/>
    <p:sldId id="296" r:id="rId59"/>
    <p:sldId id="447" r:id="rId60"/>
    <p:sldId id="379" r:id="rId61"/>
    <p:sldId id="381" r:id="rId62"/>
    <p:sldId id="385" r:id="rId63"/>
    <p:sldId id="382" r:id="rId64"/>
    <p:sldId id="386" r:id="rId65"/>
    <p:sldId id="387" r:id="rId66"/>
    <p:sldId id="388" r:id="rId67"/>
    <p:sldId id="389" r:id="rId68"/>
    <p:sldId id="391" r:id="rId69"/>
    <p:sldId id="456" r:id="rId7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296B996-0434-4117-96AB-43A84F9BF36B}">
          <p14:sldIdLst>
            <p14:sldId id="278"/>
            <p14:sldId id="442"/>
            <p14:sldId id="448"/>
            <p14:sldId id="449"/>
            <p14:sldId id="450"/>
            <p14:sldId id="451"/>
            <p14:sldId id="452"/>
            <p14:sldId id="453"/>
            <p14:sldId id="454"/>
            <p14:sldId id="398"/>
            <p14:sldId id="443"/>
            <p14:sldId id="399"/>
            <p14:sldId id="400"/>
            <p14:sldId id="401"/>
            <p14:sldId id="455"/>
            <p14:sldId id="402"/>
            <p14:sldId id="403"/>
            <p14:sldId id="404"/>
            <p14:sldId id="405"/>
            <p14:sldId id="406"/>
            <p14:sldId id="407"/>
            <p14:sldId id="408"/>
            <p14:sldId id="353"/>
            <p14:sldId id="409"/>
            <p14:sldId id="410"/>
            <p14:sldId id="411"/>
            <p14:sldId id="412"/>
            <p14:sldId id="352"/>
            <p14:sldId id="334"/>
            <p14:sldId id="357"/>
            <p14:sldId id="359"/>
            <p14:sldId id="361"/>
            <p14:sldId id="360"/>
            <p14:sldId id="413"/>
            <p14:sldId id="414"/>
            <p14:sldId id="418"/>
            <p14:sldId id="422"/>
            <p14:sldId id="426"/>
            <p14:sldId id="363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362"/>
            <p14:sldId id="375"/>
            <p14:sldId id="444"/>
            <p14:sldId id="376"/>
            <p14:sldId id="380"/>
            <p14:sldId id="378"/>
            <p14:sldId id="295"/>
            <p14:sldId id="296"/>
            <p14:sldId id="447"/>
            <p14:sldId id="379"/>
            <p14:sldId id="381"/>
            <p14:sldId id="385"/>
            <p14:sldId id="382"/>
            <p14:sldId id="386"/>
            <p14:sldId id="387"/>
            <p14:sldId id="388"/>
            <p14:sldId id="389"/>
            <p14:sldId id="391"/>
            <p14:sldId id="4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a Nikolaev" initials="NN" lastIdx="14" clrIdx="1">
    <p:extLst>
      <p:ext uri="{19B8F6BF-5375-455C-9EA6-DF929625EA0E}">
        <p15:presenceInfo xmlns:p15="http://schemas.microsoft.com/office/powerpoint/2012/main" userId="Nikita Nikolaev" providerId="None"/>
      </p:ext>
    </p:extLst>
  </p:cmAuthor>
  <p:cmAuthor id="2" name="AFirsov" initials="A" lastIdx="28" clrIdx="2">
    <p:extLst>
      <p:ext uri="{19B8F6BF-5375-455C-9EA6-DF929625EA0E}">
        <p15:presenceInfo xmlns:p15="http://schemas.microsoft.com/office/powerpoint/2012/main" userId="AFirsov" providerId="None"/>
      </p:ext>
    </p:extLst>
  </p:cmAuthor>
  <p:cmAuthor id="3" name="Артемий Фирсов" initials="АФ" lastIdx="16" clrIdx="3">
    <p:extLst>
      <p:ext uri="{19B8F6BF-5375-455C-9EA6-DF929625EA0E}">
        <p15:presenceInfo xmlns:p15="http://schemas.microsoft.com/office/powerpoint/2012/main" userId="bec38aab4b6d13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  <a:srgbClr val="FFFF00"/>
    <a:srgbClr val="FCCDB6"/>
    <a:srgbClr val="D9D9D9"/>
    <a:srgbClr val="004568"/>
    <a:srgbClr val="0074AF"/>
    <a:srgbClr val="00B0F0"/>
    <a:srgbClr val="6EAA2E"/>
    <a:srgbClr val="008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215" autoAdjust="0"/>
  </p:normalViewPr>
  <p:slideViewPr>
    <p:cSldViewPr snapToGrid="0">
      <p:cViewPr varScale="1">
        <p:scale>
          <a:sx n="125" d="100"/>
          <a:sy n="125" d="100"/>
        </p:scale>
        <p:origin x="3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0T10:40:39.467" idx="1">
    <p:pos x="10" y="10"/>
    <p:text>https://en.wikipedia.org/wiki/MNIST_database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12:12.531" idx="16">
    <p:pos x="10" y="10"/>
    <p:text>http://yann.lecun.com/exdb/publis/pdf/lecun-90c.pdf</p:text>
    <p:extLst>
      <p:ext uri="{C676402C-5697-4E1C-873F-D02D1690AC5C}">
        <p15:threadingInfo xmlns:p15="http://schemas.microsoft.com/office/powerpoint/2012/main" timeZoneBias="-420"/>
      </p:ext>
    </p:extLst>
  </p:cm>
  <p:cm authorId="2" dt="2018-10-02T23:12:21.170" idx="17">
    <p:pos x="106" y="106"/>
    <p:text>https://research.fb.com/people/lecun-yann/</p:text>
    <p:extLst>
      <p:ext uri="{C676402C-5697-4E1C-873F-D02D1690AC5C}">
        <p15:threadingInfo xmlns:p15="http://schemas.microsoft.com/office/powerpoint/2012/main" timeZoneBias="-420"/>
      </p:ext>
    </p:extLst>
  </p:cm>
  <p:cm authorId="2" dt="2018-10-02T23:12:27.347" idx="18">
    <p:pos x="202" y="202"/>
    <p:text>https://alchetron.com/Geoffrey-Hinton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12:50.399" idx="19">
    <p:pos x="10" y="10"/>
    <p:text>http://sra.vjti.info/blog/blog-posts/image-processing-haar-cascades-explained-in-2-minutes?tmpl=/system/app/templates/print/&amp;showPrintDialog=1</p:text>
    <p:extLst>
      <p:ext uri="{C676402C-5697-4E1C-873F-D02D1690AC5C}">
        <p15:threadingInfo xmlns:p15="http://schemas.microsoft.com/office/powerpoint/2012/main" timeZoneBias="-420"/>
      </p:ext>
    </p:extLst>
  </p:cm>
  <p:cm authorId="2" dt="2018-10-02T23:12:56.583" idx="20">
    <p:pos x="106" y="106"/>
    <p:text>http://slideplayer.com/slide/10717698/</p:text>
    <p:extLst>
      <p:ext uri="{C676402C-5697-4E1C-873F-D02D1690AC5C}">
        <p15:threadingInfo xmlns:p15="http://schemas.microsoft.com/office/powerpoint/2012/main" timeZoneBias="-420"/>
      </p:ext>
    </p:extLst>
  </p:cm>
  <p:cm authorId="3" dt="2020-09-13T21:26:30.167" idx="7">
    <p:pos x="202" y="202"/>
    <p:text>https://en.wikipedia.org/wiki/Viola%E2%80%93Jones_object_detection_framework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9-13T21:42:38.015" idx="8">
    <p:pos x="10" y="10"/>
    <p:text>http://www.techsmart.co.za/news/iPhone-Xs-Face-ID-claimed-to-be-cracked-by-Vietnamese-firm.html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9-13T21:43:55.656" idx="9">
    <p:pos x="10" y="10"/>
    <p:text>https://forge3.com/articles/tesla-self-driving-cars-and-the-future-of-auto-insurance/</p:text>
    <p:extLst>
      <p:ext uri="{C676402C-5697-4E1C-873F-D02D1690AC5C}">
        <p15:threadingInfo xmlns:p15="http://schemas.microsoft.com/office/powerpoint/2012/main" timeZoneBias="-420"/>
      </p:ext>
    </p:extLst>
  </p:cm>
  <p:cm authorId="3" dt="2020-09-13T21:47:15.192" idx="10">
    <p:pos x="106" y="106"/>
    <p:text>http://www.wired.co.uk/article/face2face-face-recognition-copy-putin-bush-trump</p:text>
    <p:extLst>
      <p:ext uri="{C676402C-5697-4E1C-873F-D02D1690AC5C}">
        <p15:threadingInfo xmlns:p15="http://schemas.microsoft.com/office/powerpoint/2012/main" timeZoneBias="-420"/>
      </p:ext>
    </p:extLst>
  </p:cm>
  <p:cm authorId="3" dt="2020-09-13T21:47:23.271" idx="11">
    <p:pos x="202" y="202"/>
    <p:text>https://www.youtube.com/watch?v=ohmajJTcpNk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1:24:00.898" idx="8">
    <p:pos x="10" y="10"/>
    <p:text>https://www.blogsolute.com/create-3d-characters-from-2d-image/24571/</p:text>
    <p:extLst>
      <p:ext uri="{C676402C-5697-4E1C-873F-D02D1690AC5C}">
        <p15:threadingInfo xmlns:p15="http://schemas.microsoft.com/office/powerpoint/2012/main" timeZoneBias="-420"/>
      </p:ext>
    </p:extLst>
  </p:cm>
  <p:cm authorId="2" dt="2018-10-02T23:19:54.486" idx="24">
    <p:pos x="106" y="106"/>
    <p:text>https://www.google.ru/url?sa=i&amp;rct=j&amp;q=&amp;esrc=s&amp;source=images&amp;cd=&amp;ved=2ahUKEwjsk7zUlOjdAhXrposKHe0fDj4Qjhx6BAgBEAM&amp;url=https%3A%2F%2Fslideplayer.com%2Fslide%2F2956809%2F&amp;psig=AOvVaw12OwxlyTevP_OPOc8RneFW&amp;ust=1538583572238836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27:00.740" idx="26">
    <p:pos x="10" y="10"/>
    <p:text>https://ru.wikipedia.org/wiki/%D0%A1%D0%B2%D0%B5%D1%82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29:07.701" idx="27">
    <p:pos x="10" y="10"/>
    <p:text>https://ru.wikipedia.org/wiki/%D0%A1%D0%B2%D0%B5%D1%82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1:18:57.302" idx="4">
    <p:pos x="446" y="21"/>
    <p:text>http://astronomy.swin.edu.au/cosmos/U/Ultraviolet</p:text>
    <p:extLst>
      <p:ext uri="{C676402C-5697-4E1C-873F-D02D1690AC5C}">
        <p15:threadingInfo xmlns:p15="http://schemas.microsoft.com/office/powerpoint/2012/main" timeZoneBias="-420"/>
      </p:ext>
    </p:extLst>
  </p:cm>
  <p:cm authorId="1" dt="2018-02-28T21:18:59.221" idx="5">
    <p:pos x="10" y="10"/>
    <p:text>http://www.infrared-light-therapy.com/infrared-radiation/</p:text>
    <p:extLst>
      <p:ext uri="{C676402C-5697-4E1C-873F-D02D1690AC5C}">
        <p15:threadingInfo xmlns:p15="http://schemas.microsoft.com/office/powerpoint/2012/main" timeZoneBias="-420"/>
      </p:ext>
    </p:extLst>
  </p:cm>
  <p:cm authorId="1" dt="2018-02-28T21:19:05.941" idx="6">
    <p:pos x="229" y="7"/>
    <p:text>https://shop.gopro.com/accessories-2/floaty-for-hero-session-cameras/ARFLT-001.html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0:58:08.982" idx="1">
    <p:pos x="54" y="19"/>
    <p:text>http://lifeandlight.ru/istochniki-sveta/optika/postroenie-izobrazheniya-v-sobirayushhej-linze.html</p:text>
    <p:extLst>
      <p:ext uri="{C676402C-5697-4E1C-873F-D02D1690AC5C}">
        <p15:threadingInfo xmlns:p15="http://schemas.microsoft.com/office/powerpoint/2012/main" timeZoneBias="-420"/>
      </p:ext>
    </p:extLst>
  </p:cm>
  <p:cm authorId="1" dt="2018-02-28T20:59:49.889" idx="2">
    <p:pos x="54" y="115"/>
    <p:text>http://www.lcard.ru/lexicon/adc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18-02-28T21:05:23.543" idx="3">
    <p:pos x="54" y="211"/>
    <p:text>https://www.polymedia.ru/oborudovanie/lcd-sharp-pn-v602.html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18-02-28T21:20:25.092" idx="7">
    <p:pos x="324" y="10"/>
    <p:text>http://kupidonia.ru/viktoriny/viktorina-o-solntse-dlja-detej</p:text>
    <p:extLst>
      <p:ext uri="{C676402C-5697-4E1C-873F-D02D1690AC5C}">
        <p15:threadingInfo xmlns:p15="http://schemas.microsoft.com/office/powerpoint/2012/main" timeZoneBias="-420"/>
      </p:ext>
    </p:extLst>
  </p:cm>
  <p:cm authorId="3" dt="2020-09-13T22:03:14.847" idx="15">
    <p:pos x="10" y="10"/>
    <p:text>https://www.doeeet.com/content/eee-components/actives/analog-to-digital-converters-the-resolution-dilemma/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9-13T21:53:41.160" idx="13">
    <p:pos x="10" y="10"/>
    <p:text>https://www.eclat-digital.com/2013/02/22/metamerism/</p:text>
    <p:extLst>
      <p:ext uri="{C676402C-5697-4E1C-873F-D02D1690AC5C}">
        <p15:threadingInfo xmlns:p15="http://schemas.microsoft.com/office/powerpoint/2012/main" timeZoneBias="-420"/>
      </p:ext>
    </p:extLst>
  </p:cm>
  <p:cm authorId="3" dt="2020-09-13T21:54:24.351" idx="14">
    <p:pos x="10" y="106"/>
    <p:text>https://people.eecs.berkeley.edu/~sequin/CS184/LECT_2011/L25.html</p:text>
    <p:extLst>
      <p:ext uri="{C676402C-5697-4E1C-873F-D02D1690AC5C}">
        <p15:threadingInfo xmlns:p15="http://schemas.microsoft.com/office/powerpoint/2012/main" timeZoneBias="-420">
          <p15:parentCm authorId="3" idx="1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0T10:45:50.270" idx="2">
    <p:pos x="10" y="10"/>
    <p:text>https://www.white-windows.ru/planet-nejronnaya-set-ot-google-opredelyayushhaya-mesto-na-planete-po-fotografii/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1:34:22.970" idx="9">
    <p:pos x="10" y="10"/>
    <p:text>http://novaforces.com/other/light_bulbs_health_influence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3:47:47.525" idx="28">
    <p:pos x="10" y="10"/>
    <p:text>https://en.wikipedia.org/wiki/Grassmann%27s_laws_(color_science)</p:text>
    <p:extLst>
      <p:ext uri="{C676402C-5697-4E1C-873F-D02D1690AC5C}">
        <p15:threadingInfo xmlns:p15="http://schemas.microsoft.com/office/powerpoint/2012/main" timeZoneBias="-420"/>
      </p:ext>
    </p:extLst>
  </p:cm>
  <p:cm authorId="3" dt="2020-09-13T22:07:18.545" idx="16">
    <p:pos x="6768" y="369"/>
    <p:text>http://betterphotographytutorials.com/2011/08/01/light-and-colors-%E2%80%93-part-3/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1:44:09.236" idx="10">
    <p:pos x="10" y="10"/>
    <p:text>https://www.pantone.ru/what-is-metamerism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2:03:57.503" idx="12">
    <p:pos x="37" y="30"/>
    <p:text>http://inf777.narod.ru/inf_posobie_popova/razdel_4/4.5.2.htm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0T10:54:19.917" idx="3">
    <p:pos x="10" y="10"/>
    <p:text>https://www.captionbot.ai/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0T10:56:43.359" idx="4">
    <p:pos x="10" y="10"/>
    <p:text>https://affinelayer.com/pixsrv/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6-12T21:35:41.074" idx="1">
    <p:pos x="10" y="10"/>
    <p:text>https://www.youtube.com/watch?v=ZoLzJHptXzk</p:text>
    <p:extLst>
      <p:ext uri="{C676402C-5697-4E1C-873F-D02D1690AC5C}">
        <p15:threadingInfo xmlns:p15="http://schemas.microsoft.com/office/powerpoint/2012/main" timeZoneBias="-420"/>
      </p:ext>
    </p:extLst>
  </p:cm>
  <p:cm authorId="2" dt="2018-06-12T21:36:50.030" idx="2">
    <p:pos x="106" y="106"/>
    <p:text>http://mrmarker.ru/p/page.php?id=13475</p:text>
    <p:extLst>
      <p:ext uri="{C676402C-5697-4E1C-873F-D02D1690AC5C}">
        <p15:threadingInfo xmlns:p15="http://schemas.microsoft.com/office/powerpoint/2012/main" timeZoneBias="-420"/>
      </p:ext>
    </p:extLst>
  </p:cm>
  <p:cm authorId="3" dt="2020-09-13T21:18:09.831" idx="5">
    <p:pos x="202" y="202"/>
    <p:text>http://archives.evergreen.edu/webpages/curricular/2011-2012/m2o1112/web/cephalopods.html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2:45:18.840" idx="6">
    <p:pos x="10" y="10"/>
    <p:text>https://www.britannica.com/technology/camera-lucida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2:47:25.917" idx="7">
    <p:pos x="10" y="10"/>
    <p:text>http://prokudin-gorskiy.ru/image.php?ID=1785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02T22:49:13.166" idx="8">
    <p:pos x="10" y="10"/>
    <p:text>http://www.photogrammetry.com/</p:text>
    <p:extLst>
      <p:ext uri="{C676402C-5697-4E1C-873F-D02D1690AC5C}">
        <p15:threadingInfo xmlns:p15="http://schemas.microsoft.com/office/powerpoint/2012/main" timeZoneBias="-420"/>
      </p:ext>
    </p:extLst>
  </p:cm>
  <p:cm authorId="3" dt="2020-09-13T21:13:20.903" idx="1">
    <p:pos x="106" y="106"/>
    <p:text>https://www.youtube.com/watch?v=nIRBApwA-OY</p:text>
    <p:extLst>
      <p:ext uri="{C676402C-5697-4E1C-873F-D02D1690AC5C}">
        <p15:threadingInfo xmlns:p15="http://schemas.microsoft.com/office/powerpoint/2012/main" timeZoneBias="-420"/>
      </p:ext>
    </p:extLst>
  </p:cm>
  <p:cm authorId="3" dt="2020-09-13T21:13:27.495" idx="2">
    <p:pos x="202" y="202"/>
    <p:text>https://www8.cs.umu.se/kurser/5DV115/VT14/handouts/fundamentals_of_photogrammetry.pdf</p:text>
    <p:extLst>
      <p:ext uri="{C676402C-5697-4E1C-873F-D02D1690AC5C}">
        <p15:threadingInfo xmlns:p15="http://schemas.microsoft.com/office/powerpoint/2012/main" timeZoneBias="-420"/>
      </p:ext>
    </p:extLst>
  </p:cm>
  <p:cm authorId="3" dt="2020-09-13T21:13:34.335" idx="3">
    <p:pos x="298" y="298"/>
    <p:text>http://www.pbcgis.com/topography/</p:text>
    <p:extLst>
      <p:ext uri="{C676402C-5697-4E1C-873F-D02D1690AC5C}">
        <p15:threadingInfo xmlns:p15="http://schemas.microsoft.com/office/powerpoint/2012/main" timeZoneBias="-420"/>
      </p:ext>
    </p:extLst>
  </p:cm>
  <p:cm authorId="3" dt="2020-09-13T21:13:39.023" idx="4">
    <p:pos x="394" y="394"/>
    <p:text>http://geomatica.como.polimi.it/corsi/rs_ia/Class_Notes_01.pdf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9-13T21:21:53.254" idx="6">
    <p:pos x="10" y="10"/>
    <p:text>https://en.wikipedia.org/wiki/Sketchpad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53DD9F4-DF5D-4853-846C-C8E42842FED0}" type="datetime1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3952E4CF-58E4-488D-813D-80D6CEADAF80}" type="datetime1">
              <a:rPr lang="en-US" smtClean="0"/>
              <a:t>9/13/2020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F120C63-8D82-463E-8A6D-579CDD95B60C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84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0728D-AEED-45A1-AF51-A560C2C594CF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9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D644-9BCF-4B58-80F6-1ECA33E72B02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76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9EC74-54A1-4E40-9885-60E5E344F6F4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2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60C-D55F-4B4B-BBE1-EAADE6DA79BA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0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8DC9-7AC3-4FE1-9A97-1C637C2A48C8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413D8-3E15-49A5-814A-7270665A925D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4A39-108B-4C9A-A525-FD14231859F2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356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8311-517A-45CA-BD10-932F35E6517D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5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53B67-742B-42FA-AB1E-CC217EAF50E9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9B430-A40A-44BE-B8C9-A2F2A0BEB973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A53A97D-B135-4A6C-A7BC-253A2A6F545C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72" r:id="rId12"/>
    <p:sldLayoutId id="2147483673" r:id="rId13"/>
    <p:sldLayoutId id="2147483677" r:id="rId14"/>
    <p:sldLayoutId id="2147483679" r:id="rId15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KbFZIpNK1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wcYAgH96N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6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heRuLp7CyTM" TargetMode="External"/><Relationship Id="rId4" Type="http://schemas.openxmlformats.org/officeDocument/2006/relationships/hyperlink" Target="https://www.youtube.com/watch?v=heRuLp7Cy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CqLzoudhmB6yx8hR8" TargetMode="External"/><Relationship Id="rId7" Type="http://schemas.openxmlformats.org/officeDocument/2006/relationships/hyperlink" Target="https://vk.com/neurohive" TargetMode="External"/><Relationship Id="rId2" Type="http://schemas.openxmlformats.org/officeDocument/2006/relationships/hyperlink" Target="https://github.com/ArtemiyFirsov/nsu-computer-vis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vk.com/deeplearning" TargetMode="External"/><Relationship Id="rId5" Type="http://schemas.openxmlformats.org/officeDocument/2006/relationships/hyperlink" Target="https://vk.com/mashinnoe_obuchenie_ai_big_data" TargetMode="External"/><Relationship Id="rId4" Type="http://schemas.openxmlformats.org/officeDocument/2006/relationships/hyperlink" Target="https://getpocket.com/@dimg0db3pVF2eA2074T450xTb6Axp20l515Z76Y370y47eb9134b1uf7IfRJxaK9?fbclid=IwAR19hELLuElIateEuO7IVMuFJhXCnFBHXMqacubN8gXXiorZZ8jW4kmiQG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nR2r__ZgO5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1dgLEDdFddk" TargetMode="External"/><Relationship Id="rId4" Type="http://schemas.openxmlformats.org/officeDocument/2006/relationships/hyperlink" Target="https://www.youtube.com/watch?v=IC3SCO5S3c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1%80%D0%BE%D0%BA%D1%83%D0%B4%D0%B8%D0%BD-%D0%93%D0%BE%D1%80%D1%81%D0%BA%D0%B8%D0%B9,_%D0%A1%D0%B5%D1%80%D0%B3%D0%B5%D0%B9_%D0%9C%D0%B8%D1%85%D0%B0%D0%B9%D0%BB%D0%BE%D0%B2%D0%B8%D1%87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6%D0%B2%D0%B5%D1%82%D0%BD%D0%B0%D1%8F_%D1%84%D0%BE%D1%82%D0%BE%D0%B3%D1%80%D0%B0%D1%84%D0%B8%D1%8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loban75.livejournal.com/1256529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nevsedoma.com.ua/index.php?newsid=55384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nevsedoma.com.ua/index.php?newsid=55384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nevsedoma.com.ua/index.php?newsid=55384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comments" Target="../comments/comment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ipsetc.com/mit-lincoln-laboratory.htm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9.xml"/><Relationship Id="rId5" Type="http://schemas.openxmlformats.org/officeDocument/2006/relationships/image" Target="../media/image40.jpeg"/><Relationship Id="rId4" Type="http://schemas.openxmlformats.org/officeDocument/2006/relationships/hyperlink" Target="http://www.packet.cc/files/mach-per-3D-solid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stb.royalsocietypublishing.org/content/370/1666/20140383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David_Marr_(neuroscientist)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0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arth3dmap.com/" TargetMode="Externa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comments" Target="../comments/comment12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video" Target="../media/media1.mp4"/><Relationship Id="rId7" Type="http://schemas.openxmlformats.org/officeDocument/2006/relationships/image" Target="../media/image65.png"/><Relationship Id="rId2" Type="http://schemas.microsoft.com/office/2007/relationships/media" Target="../media/media1.mp4"/><Relationship Id="rId1" Type="http://schemas.openxmlformats.org/officeDocument/2006/relationships/video" Target="https://www.youtube.com/embed/fUyU3lKzoio" TargetMode="Externa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comments" Target="../comments/comment13.xml"/><Relationship Id="rId4" Type="http://schemas.openxmlformats.org/officeDocument/2006/relationships/slideLayout" Target="../slideLayouts/slideLayout6.xml"/><Relationship Id="rId9" Type="http://schemas.openxmlformats.org/officeDocument/2006/relationships/hyperlink" Target="https://www.youtube.com/watch?v=3vHvOyZ0GbY&amp;list=LLxaBObiJ6b8Blt0Zp1aF-4Q&amp;index=542&amp;ab_channel=CorridorCre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richardgregory.org/experiments/index.htm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fai.com/" TargetMode="External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7.xml"/><Relationship Id="rId4" Type="http://schemas.openxmlformats.org/officeDocument/2006/relationships/image" Target="../media/image87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comments" Target="../comments/commen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7" Type="http://schemas.openxmlformats.org/officeDocument/2006/relationships/image" Target="../media/image104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fai.com/" TargetMode="External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9.jpg"/><Relationship Id="rId4" Type="http://schemas.openxmlformats.org/officeDocument/2006/relationships/hyperlink" Target="https://www.youtube.com/watch?v=l-hNk7Z4lSk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9.xml"/><Relationship Id="rId4" Type="http://schemas.openxmlformats.org/officeDocument/2006/relationships/image" Target="../media/image10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I5Q3UXkGd0&amp;ab_channel=Vsauce" TargetMode="External"/><Relationship Id="rId7" Type="http://schemas.openxmlformats.org/officeDocument/2006/relationships/hyperlink" Target="https://www.youtube.com/watch?v=FhSHeYT2U70&amp;ab_channel=GregSalazar" TargetMode="External"/><Relationship Id="rId2" Type="http://schemas.openxmlformats.org/officeDocument/2006/relationships/hyperlink" Target="https://www.youtube.com/watch?v=rjDX5ItsOnQ&amp;feature=emb_logo&amp;ab_channel=Veritasiu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-yrZpTHBEss&amp;ab_channel=Vsauce" TargetMode="External"/><Relationship Id="rId5" Type="http://schemas.openxmlformats.org/officeDocument/2006/relationships/hyperlink" Target="https://www.youtube.com/watch?v=evQsOFQju08&amp;ab_channel=Vsauce" TargetMode="External"/><Relationship Id="rId4" Type="http://schemas.openxmlformats.org/officeDocument/2006/relationships/hyperlink" Target="https://www.youtube.com/watch?v=vhiPHuWh3Ag&amp;ab_channel=NationalGeographi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fai.com/" TargetMode="External"/><Relationship Id="rId7" Type="http://schemas.openxmlformats.org/officeDocument/2006/relationships/comments" Target="../comments/comment3.xml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hyperlink" Target="https://www.captionbot.ai/" TargetMode="External"/><Relationship Id="rId4" Type="http://schemas.openxmlformats.org/officeDocument/2006/relationships/hyperlink" Target="https://www.youtube.com/watch?v=l-hNk7Z4lSk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hyperlink" Target="https://clarifai.com/" TargetMode="External"/><Relationship Id="rId7" Type="http://schemas.openxmlformats.org/officeDocument/2006/relationships/image" Target="../media/image11.jpg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ffinelayer.com/pixsrv/" TargetMode="External"/><Relationship Id="rId5" Type="http://schemas.openxmlformats.org/officeDocument/2006/relationships/hyperlink" Target="https://www.captionbot.ai/" TargetMode="External"/><Relationship Id="rId4" Type="http://schemas.openxmlformats.org/officeDocument/2006/relationships/hyperlink" Target="https://www.youtube.com/watch?v=l-hNk7Z4lS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fai.com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transcranial.github.io/keras-js/#/mnist-cn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ffinelayer.com/pixsrv/" TargetMode="External"/><Relationship Id="rId5" Type="http://schemas.openxmlformats.org/officeDocument/2006/relationships/hyperlink" Target="https://www.captionbot.ai/" TargetMode="External"/><Relationship Id="rId4" Type="http://schemas.openxmlformats.org/officeDocument/2006/relationships/hyperlink" Target="https://www.youtube.com/watch?v=l-hNk7Z4lS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76132"/>
            <a:ext cx="12192000" cy="1050758"/>
          </a:xfrm>
        </p:spPr>
        <p:txBody>
          <a:bodyPr/>
          <a:lstStyle/>
          <a:p>
            <a:pPr algn="ctr"/>
            <a:r>
              <a:rPr lang="en-US" sz="4000" dirty="0"/>
              <a:t>Fundamentals of computer vision</a:t>
            </a:r>
          </a:p>
        </p:txBody>
      </p:sp>
      <p:pic>
        <p:nvPicPr>
          <p:cNvPr id="1026" name="Picture 2" descr="https://education.nsu.ru/college_computervision/images/tild6566-6238-4365-a133-323166643936____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728832"/>
            <a:ext cx="3241622" cy="10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399C-1725-4E55-95DF-E483BE7F241A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83" y="-6768"/>
            <a:ext cx="2730500" cy="273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73617" y="4079290"/>
            <a:ext cx="4644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Artemiy</a:t>
            </a:r>
            <a:r>
              <a:rPr lang="en-US" sz="2800" dirty="0"/>
              <a:t> </a:t>
            </a:r>
            <a:r>
              <a:rPr lang="en-US" sz="2800" dirty="0" err="1"/>
              <a:t>Firsov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72561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(camera </a:t>
            </a:r>
            <a:r>
              <a:rPr lang="en-US" dirty="0" err="1"/>
              <a:t>obscura</a:t>
            </a:r>
            <a:r>
              <a:rPr lang="en-US" dirty="0"/>
              <a:t>)</a:t>
            </a:r>
            <a:r>
              <a:rPr lang="ru-RU" dirty="0"/>
              <a:t>, 5-6 </a:t>
            </a:r>
            <a:r>
              <a:rPr lang="en-US" dirty="0"/>
              <a:t>BC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F114-449E-4951-9201-2B3DA1DC8DCE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8194" name="Picture 2" descr="https://upload.wikimedia.org/wikipedia/commons/thumb/e/ec/001_a01_camera_obscura_abrazolas.jpg/1280px-001_a01_camera_obscura_abrazol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96" y="1987850"/>
            <a:ext cx="7253335" cy="371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1820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nautilus </a:t>
            </a:r>
            <a:r>
              <a:rPr lang="en-US" dirty="0" err="1"/>
              <a:t>pompilius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3817-8ECD-498C-8F6B-D1B361775778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ÐÐ°ÑÑÐ¸Ð½ÐºÐ¸ Ð¿Ð¾ Ð·Ð°Ð¿ÑÐ¾ÑÑ Ð½Ð°ÑÑÐ¸Ð»ÑÑ Ð¿Ð¾Ð¼Ð¿Ð¸Ð»Ð¸ÑÑ Ð¼Ð¾Ð»Ð»ÑÑÐ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" y="2084832"/>
            <a:ext cx="5697114" cy="408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F190495-FF87-4D3C-A96E-90E53BF68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2277148"/>
            <a:ext cx="56483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5395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eyck</a:t>
            </a:r>
            <a:r>
              <a:rPr lang="ru-RU" dirty="0"/>
              <a:t>, 1434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716D-B14D-4BFA-804F-563EE3E563F6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2290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85" y="442176"/>
            <a:ext cx="4405745" cy="60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3" t="23258" r="40691" b="63997"/>
          <a:stretch/>
        </p:blipFill>
        <p:spPr bwMode="auto">
          <a:xfrm>
            <a:off x="1227128" y="1870364"/>
            <a:ext cx="4533668" cy="460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926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eyck</a:t>
            </a:r>
            <a:r>
              <a:rPr lang="ru-RU" dirty="0"/>
              <a:t>, 1434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74FC-F023-43CD-9E37-05D5C33C0AA7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9" t="82353" r="40688" b="2131"/>
          <a:stretch/>
        </p:blipFill>
        <p:spPr bwMode="auto">
          <a:xfrm>
            <a:off x="1024128" y="2084832"/>
            <a:ext cx="4762500" cy="41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85" y="442176"/>
            <a:ext cx="4405745" cy="60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498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eyck</a:t>
            </a:r>
            <a:r>
              <a:rPr lang="ru-RU" dirty="0"/>
              <a:t>, 1434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EB9C-87F9-4CAD-8D1A-3F76E59C5841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0" t="1107" r="31257" b="80422"/>
          <a:stretch/>
        </p:blipFill>
        <p:spPr bwMode="auto">
          <a:xfrm>
            <a:off x="1024128" y="2084832"/>
            <a:ext cx="5200820" cy="382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Картинки по запросу ван эйк бракосочетание арнольфин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85" y="442176"/>
            <a:ext cx="4405745" cy="60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99748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he reach such accuracy?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BF5E-33B8-4CFC-AC32-DBC7A99F4393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652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mirror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9398-05C4-4E62-B0F1-9F9B849BBA5C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663" t="24707" r="43266" b="23984"/>
          <a:stretch/>
        </p:blipFill>
        <p:spPr>
          <a:xfrm>
            <a:off x="1024128" y="1972203"/>
            <a:ext cx="7315200" cy="44015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012428" y="3726002"/>
            <a:ext cx="2798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  <a:hlinkClick r:id="rId3"/>
              </a:rPr>
              <a:t>BBC David </a:t>
            </a:r>
            <a:r>
              <a:rPr lang="en-US" dirty="0" err="1">
                <a:solidFill>
                  <a:srgbClr val="111111"/>
                </a:solidFill>
                <a:latin typeface="Roboto" panose="02000000000000000000" pitchFamily="2" charset="0"/>
                <a:hlinkClick r:id="rId3"/>
              </a:rPr>
              <a:t>Hockneys</a:t>
            </a:r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  <a:hlinkClick r:id="rId3"/>
              </a:rPr>
              <a:t> Secret 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517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</a:t>
            </a:r>
            <a:r>
              <a:rPr lang="en-US" dirty="0" err="1"/>
              <a:t>lucida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9779-5D83-4402-BD3F-AF9456534A1C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984" t="20545" r="43513" b="29075"/>
          <a:stretch/>
        </p:blipFill>
        <p:spPr>
          <a:xfrm>
            <a:off x="6731000" y="3232297"/>
            <a:ext cx="5461000" cy="3581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8325" y="5763658"/>
            <a:ext cx="4907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https://www.youtube.com/watch?v=5wcYAgH96Nc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612" t="23441" r="44534" b="22900"/>
          <a:stretch/>
        </p:blipFill>
        <p:spPr>
          <a:xfrm>
            <a:off x="6410325" y="0"/>
            <a:ext cx="5781675" cy="3232297"/>
          </a:xfrm>
          <a:prstGeom prst="rect">
            <a:avLst/>
          </a:prstGeom>
        </p:spPr>
      </p:pic>
      <p:pic>
        <p:nvPicPr>
          <p:cNvPr id="1026" name="Picture 2" descr="Image result for camera lucida princi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13" y="1835018"/>
            <a:ext cx="51244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0762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photo</a:t>
            </a:r>
            <a:r>
              <a:rPr lang="ru-RU" dirty="0"/>
              <a:t>, 1825, 1826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8330-8AD1-4D4B-BBBA-4176B161E198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14340" name="Picture 4" descr="http://miakhano.com/images/19th_era/1825_heliograph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084832"/>
            <a:ext cx="55435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Олег Шишкин. Spiritus mov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310" y="2075180"/>
            <a:ext cx="4442789" cy="370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33405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</a:t>
            </a:r>
            <a:r>
              <a:rPr lang="ru-RU" dirty="0"/>
              <a:t> «</a:t>
            </a:r>
            <a:r>
              <a:rPr lang="en-US" dirty="0"/>
              <a:t>video</a:t>
            </a:r>
            <a:r>
              <a:rPr lang="ru-RU" dirty="0"/>
              <a:t>», </a:t>
            </a:r>
            <a:r>
              <a:rPr lang="en-US" dirty="0" err="1"/>
              <a:t>Edweard</a:t>
            </a:r>
            <a:r>
              <a:rPr lang="en-US" dirty="0"/>
              <a:t> Muybridge</a:t>
            </a:r>
            <a:r>
              <a:rPr lang="ru-RU" dirty="0"/>
              <a:t>, 1878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4F4F8-848F-4AAB-BE04-CAB5B6A43390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heRuLp7CyT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62030" y="2206625"/>
            <a:ext cx="7044268" cy="3962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45163" y="6101372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188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7850-CB32-4CD8-B7F8-7830C182B1FF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12300" y="2351645"/>
            <a:ext cx="9004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36 academical hours of lectures and seminars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72 academical hours of homework (faster – better for you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Attendance</a:t>
            </a:r>
            <a:r>
              <a:rPr lang="ru-RU" sz="2400" dirty="0"/>
              <a:t> </a:t>
            </a:r>
            <a:r>
              <a:rPr lang="en-US" sz="2400" dirty="0"/>
              <a:t>+ home tasks affect the final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Materials - </a:t>
            </a:r>
            <a:r>
              <a:rPr lang="en-US" sz="2400" dirty="0">
                <a:hlinkClick r:id="rId2"/>
              </a:rPr>
              <a:t>https://github.com/ArtemiyFirsov/nsu-computer-vision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 test  </a:t>
            </a:r>
            <a:r>
              <a:rPr lang="en-US" sz="2400" dirty="0">
                <a:hlinkClick r:id="rId3"/>
              </a:rPr>
              <a:t>https://forms.gle/CqLzoudhmB6yx8hR8</a:t>
            </a:r>
            <a:r>
              <a:rPr lang="en-US" sz="2400" dirty="0"/>
              <a:t> - must be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 – Telegram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</a:t>
            </a:r>
            <a:r>
              <a:rPr lang="en-US" sz="2400" dirty="0">
                <a:hlinkClick r:id="rId4"/>
              </a:rPr>
              <a:t>Pocket</a:t>
            </a:r>
            <a:r>
              <a:rPr lang="en-US" sz="2400" dirty="0"/>
              <a:t> account – many useful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Some</a:t>
            </a:r>
            <a:r>
              <a:rPr lang="en-US" sz="2400" dirty="0"/>
              <a:t> </a:t>
            </a:r>
            <a:r>
              <a:rPr lang="en-US" sz="2400" dirty="0">
                <a:hlinkClick r:id="rId6"/>
              </a:rPr>
              <a:t>useful</a:t>
            </a:r>
            <a:r>
              <a:rPr lang="en-US" sz="2400" dirty="0"/>
              <a:t> </a:t>
            </a:r>
            <a:r>
              <a:rPr lang="en-US" sz="2400" dirty="0">
                <a:hlinkClick r:id="rId7"/>
              </a:rPr>
              <a:t>links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45575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ru-RU" dirty="0"/>
              <a:t> </a:t>
            </a:r>
            <a:r>
              <a:rPr lang="en-US" dirty="0"/>
              <a:t>video</a:t>
            </a:r>
            <a:r>
              <a:rPr lang="ru-RU" dirty="0"/>
              <a:t>, </a:t>
            </a:r>
            <a:r>
              <a:rPr lang="en-US" dirty="0"/>
              <a:t>Louis Le Prince</a:t>
            </a:r>
            <a:r>
              <a:rPr lang="ru-RU" dirty="0"/>
              <a:t>, 1888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033A-0D84-424A-B589-210BCD2C36E4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nR2r__ZgO5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7900" y="2084832"/>
            <a:ext cx="739140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1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video</a:t>
            </a:r>
            <a:r>
              <a:rPr lang="ru-RU" dirty="0"/>
              <a:t>, </a:t>
            </a:r>
            <a:r>
              <a:rPr lang="en-US" dirty="0"/>
              <a:t> </a:t>
            </a:r>
            <a:r>
              <a:rPr lang="en-US" dirty="0" err="1"/>
              <a:t>Auguste</a:t>
            </a:r>
            <a:r>
              <a:rPr lang="en-US" dirty="0"/>
              <a:t> and Louis Lumière</a:t>
            </a:r>
            <a:r>
              <a:rPr lang="ru-RU" dirty="0"/>
              <a:t>, </a:t>
            </a:r>
            <a:r>
              <a:rPr lang="en-US" b="1" dirty="0"/>
              <a:t>1895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4E05-3AF2-49E5-AB14-184E7F09FC64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1dgLEDdFdd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91314" y="2084832"/>
            <a:ext cx="7620096" cy="42863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87198" y="6051588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087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Prokudin-gorskiy</a:t>
            </a:r>
            <a:r>
              <a:rPr lang="ru-RU" dirty="0"/>
              <a:t>, 1915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756E-8D9B-4379-8FDF-1A4B7D7ED76F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6" name="Picture 2" descr="https://upload.wikimedia.org/wikipedia/commons/c/c6/L.N.Tolstoy_Prokudin-Gorsk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184" y="1708204"/>
            <a:ext cx="33623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282862" y="6101372"/>
            <a:ext cx="101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5673" y="2931391"/>
            <a:ext cx="37060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the photo of </a:t>
            </a:r>
            <a:r>
              <a:rPr lang="en-US" sz="2000" dirty="0" err="1"/>
              <a:t>L.N.Tolstoy</a:t>
            </a:r>
            <a:r>
              <a:rPr lang="en-US" sz="2000" dirty="0"/>
              <a:t> made by </a:t>
            </a:r>
            <a:r>
              <a:rPr lang="en-US" sz="2000" dirty="0" err="1"/>
              <a:t>Prokudin-Gorskiy</a:t>
            </a:r>
            <a:r>
              <a:rPr lang="en-US" sz="2000" dirty="0"/>
              <a:t> in 1908.</a:t>
            </a:r>
          </a:p>
          <a:p>
            <a:endParaRPr lang="en-US" sz="2000" dirty="0"/>
          </a:p>
          <a:p>
            <a:r>
              <a:rPr lang="en-US" sz="2000" dirty="0"/>
              <a:t>How was this possible back in 1915?</a:t>
            </a:r>
          </a:p>
        </p:txBody>
      </p:sp>
    </p:spTree>
    <p:extLst>
      <p:ext uri="{BB962C8B-B14F-4D97-AF65-F5344CB8AC3E}">
        <p14:creationId xmlns:p14="http://schemas.microsoft.com/office/powerpoint/2010/main" val="35715646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technology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070C-3B38-457D-AC93-876D243B0A9A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2050" name="Picture 2" descr="https://upload.wikimedia.org/wikipedia/commons/thumb/8/86/Prokudin-Gorski-Camera-de.svg/938px-Prokudin-Gorski-Camera-d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299" y="2260899"/>
            <a:ext cx="6092825" cy="403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34792" y="3120004"/>
            <a:ext cx="391966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1850</a:t>
            </a:r>
            <a:r>
              <a:rPr lang="ru-RU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Levi Hill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1886, 1908 – Gabriel </a:t>
            </a:r>
            <a:r>
              <a:rPr lang="en-US" sz="24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Lippman</a:t>
            </a:r>
          </a:p>
          <a:p>
            <a:endParaRPr lang="en-US" sz="24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1855 – James Maxwell</a:t>
            </a:r>
          </a:p>
          <a:p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1861 – Thomas </a:t>
            </a:r>
            <a:r>
              <a:rPr lang="en-US" sz="24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Satton</a:t>
            </a:r>
            <a:endParaRPr lang="en-US" sz="24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85400" y="6101371"/>
            <a:ext cx="901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513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4CC8-6028-4DCA-B5F1-6D2DDDB26353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 descr="Image result for прокудин горски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87" y="405229"/>
            <a:ext cx="8190936" cy="59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148359" y="6018242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5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62F2-1013-4BAD-A07B-0D08AB4378BC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5"/>
          <p:cNvSpPr/>
          <p:nvPr/>
        </p:nvSpPr>
        <p:spPr>
          <a:xfrm>
            <a:off x="9731380" y="5930561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Source</a:t>
            </a:r>
            <a:endParaRPr lang="en-US" dirty="0"/>
          </a:p>
        </p:txBody>
      </p:sp>
      <p:pic>
        <p:nvPicPr>
          <p:cNvPr id="6" name="Picture 2" descr="Цветные фотографии 1915 года (22 фото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91" y="235874"/>
            <a:ext cx="6658130" cy="606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47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F39A-1E3D-4351-955E-5E1E24A8404C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Он использовал серию из трех монохромных изображений в последовательности, каждый через различные цветные фильтры. По проектирование всех трех монохромных изображений восстанавливался естественный вид местности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6" y="2084832"/>
            <a:ext cx="11707091" cy="292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/>
          <p:nvPr/>
        </p:nvSpPr>
        <p:spPr>
          <a:xfrm>
            <a:off x="11051219" y="5556489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74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3D6A-5311-4C92-98FF-DE70EC1D0017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Но, конечно не всегда всё получалось идеально. Маленькие дети, они такие, всё время шевелятся :)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46" y="202073"/>
            <a:ext cx="7322295" cy="621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/>
          <p:nvPr/>
        </p:nvSpPr>
        <p:spPr>
          <a:xfrm>
            <a:off x="10134505" y="6043134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AC75469-4DB4-412B-82AD-7E1E21324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Photogrammetry, ~1850-е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4129" y="2286000"/>
            <a:ext cx="4656236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/>
              <a:t>Photogrammetry</a:t>
            </a:r>
            <a:r>
              <a:rPr lang="en-US" sz="2000" dirty="0"/>
              <a:t> is the science of making measurements from photographs. 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dirty="0"/>
              <a:t>The input to </a:t>
            </a:r>
            <a:r>
              <a:rPr lang="en-US" sz="2000" b="1" dirty="0"/>
              <a:t>photogrammetry</a:t>
            </a:r>
            <a:r>
              <a:rPr lang="en-US" sz="2000" dirty="0"/>
              <a:t> is photographs, and the output is typically a map, a drawing, a measurement, or a 3D model of some real-world object or scene.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BF36B90-604D-480A-91A3-087A4BDF4517}" type="datetime1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9/13/2020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F6D48A6-724B-495A-89BB-DC186027C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3803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4181C4F-BA33-4970-80F5-1AB90E3B4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10" y="321731"/>
            <a:ext cx="3278619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Image result for triangulation formula">
            <a:extLst>
              <a:ext uri="{FF2B5EF4-FFF2-40B4-BE49-F238E27FC236}">
                <a16:creationId xmlns:a16="http://schemas.microsoft.com/office/drawing/2014/main" id="{DA31275E-7026-4D28-98F1-85A1349CD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9894" y="1103222"/>
            <a:ext cx="2958039" cy="209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Rectangle 194">
            <a:extLst>
              <a:ext uri="{FF2B5EF4-FFF2-40B4-BE49-F238E27FC236}">
                <a16:creationId xmlns:a16="http://schemas.microsoft.com/office/drawing/2014/main" id="{ED5684D9-D82E-427C-AFDD-DCB0B0F8F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513" y="311970"/>
            <a:ext cx="2028821" cy="1180366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2BA58DB-4D3F-4324-9EB3-0C40D0325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72" y="1665817"/>
            <a:ext cx="2014462" cy="23181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Image result for triangulation stereophotogrammetry">
            <a:extLst>
              <a:ext uri="{FF2B5EF4-FFF2-40B4-BE49-F238E27FC236}">
                <a16:creationId xmlns:a16="http://schemas.microsoft.com/office/drawing/2014/main" id="{C3FE25CE-2E97-4ADD-A99E-20A8235BF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5364" y="2184985"/>
            <a:ext cx="1708795" cy="12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Rectangle 196">
            <a:extLst>
              <a:ext uri="{FF2B5EF4-FFF2-40B4-BE49-F238E27FC236}">
                <a16:creationId xmlns:a16="http://schemas.microsoft.com/office/drawing/2014/main" id="{B698BF10-41D1-450D-AFDF-A43B2EB08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2442" cy="2312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Image result for фотограмметрия">
            <a:extLst>
              <a:ext uri="{FF2B5EF4-FFF2-40B4-BE49-F238E27FC236}">
                <a16:creationId xmlns:a16="http://schemas.microsoft.com/office/drawing/2014/main" id="{D9BF609F-2632-481E-BE24-9E12EA23C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6" r="18268" b="-1"/>
          <a:stretch/>
        </p:blipFill>
        <p:spPr bwMode="auto">
          <a:xfrm>
            <a:off x="6569894" y="4497224"/>
            <a:ext cx="1789339" cy="163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2133BEDA-8F44-4EE1-AB2D-1710BC135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фотограмметрия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-4" b="-4"/>
          <a:stretch/>
        </p:blipFill>
        <p:spPr bwMode="auto">
          <a:xfrm>
            <a:off x="8833799" y="4498992"/>
            <a:ext cx="2880360" cy="162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5008" y="6470704"/>
            <a:ext cx="433938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NSU Stream Data Analytics and Machine Learning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FAB73BC-B049-4115-A692-8D63A059BFB8}" type="slidenum">
              <a:rPr lang="en-US" kern="120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28</a:t>
            </a:fld>
            <a:endParaRPr lang="en-US" kern="1200">
              <a:solidFill>
                <a:srgbClr val="FFFFFF">
                  <a:alpha val="80000"/>
                </a:srgbClr>
              </a:solidFill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D315FD-861D-41CA-A0CC-E1F541723F7D}"/>
                  </a:ext>
                </a:extLst>
              </p:cNvPr>
              <p:cNvSpPr txBox="1"/>
              <p:nvPr/>
            </p:nvSpPr>
            <p:spPr>
              <a:xfrm>
                <a:off x="960171" y="4765091"/>
                <a:ext cx="4974888" cy="119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Triangulation formula -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Correlation equations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Etc…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D315FD-861D-41CA-A0CC-E1F541723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71" y="4765091"/>
                <a:ext cx="4974888" cy="1199880"/>
              </a:xfrm>
              <a:prstGeom prst="rect">
                <a:avLst/>
              </a:prstGeom>
              <a:blipFill>
                <a:blip r:embed="rId6"/>
                <a:stretch>
                  <a:fillRect l="-1103" b="-8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82641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Whirlwind, 1951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80A5-04E8-41E5-9900-61E7B792015C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5122" name="Picture 2" descr="http://www.chipsetc.com/uploads/1/2/4/4/1244189/6937026_or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79" y="2335710"/>
            <a:ext cx="4972985" cy="290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502899" y="5668995"/>
            <a:ext cx="1003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  <p:pic>
        <p:nvPicPr>
          <p:cNvPr id="5126" name="Picture 6" descr="http://www.chipsetc.com/uploads/1/2/4/4/1244189/2918682_or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232" y="2368968"/>
            <a:ext cx="4643967" cy="286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5936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</a:t>
            </a:r>
            <a:r>
              <a:rPr lang="ru-RU" dirty="0"/>
              <a:t>?</a:t>
            </a:r>
            <a:endParaRPr lang="en-US" dirty="0"/>
          </a:p>
        </p:txBody>
      </p:sp>
      <p:pic>
        <p:nvPicPr>
          <p:cNvPr id="1026" name="Picture 2" descr="https://en.wikipedia.org/static/images/project-logos/enwi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03516"/>
            <a:ext cx="12858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00875" y="3903516"/>
            <a:ext cx="4810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Computer vision</a:t>
            </a:r>
            <a:r>
              <a:rPr lang="en-US" dirty="0">
                <a:latin typeface="Arial" panose="020B0604020202020204" pitchFamily="34" charset="0"/>
              </a:rPr>
              <a:t> is an interdisciplinary field that deals with how computers can be made for gaining high-level understanding from digital images or videos. From the perspective of engineering, it seeks to automate tasks that the </a:t>
            </a:r>
            <a:r>
              <a:rPr lang="en-US" u="sng" dirty="0">
                <a:latin typeface="Arial" panose="020B0604020202020204" pitchFamily="34" charset="0"/>
              </a:rPr>
              <a:t>human visual system</a:t>
            </a:r>
            <a:r>
              <a:rPr lang="en-US" dirty="0">
                <a:latin typeface="Arial" panose="020B0604020202020204" pitchFamily="34" charset="0"/>
              </a:rPr>
              <a:t> can do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F1C4-C73E-4156-A691-A0F4E02904BB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Picture 2" descr="https://en.wikipedia.org/static/images/project-logos/enwi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168279"/>
            <a:ext cx="12858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10003" y="2167325"/>
            <a:ext cx="4810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Visual perception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the ability to interpret the surrounding environment using light in the visible spectrum reflected by the objects in the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94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solids, 1963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F7-22F4-4F80-ADE6-A36939896468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146" name="Picture 2" descr="http://www.packet.cc/images/mach-per-fi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767"/>
            <a:ext cx="3025355" cy="377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packet.cc/images/mach-per-fig2c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55" y="1863317"/>
            <a:ext cx="3117220" cy="37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993120" y="5985035"/>
            <a:ext cx="93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5F630E-595A-410C-84E5-0E219C5B103C}"/>
              </a:ext>
            </a:extLst>
          </p:cNvPr>
          <p:cNvSpPr txBox="1">
            <a:spLocks/>
          </p:cNvSpPr>
          <p:nvPr/>
        </p:nvSpPr>
        <p:spPr>
          <a:xfrm>
            <a:off x="7606961" y="513490"/>
            <a:ext cx="3717205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Sketchpad, 1963</a:t>
            </a:r>
          </a:p>
        </p:txBody>
      </p:sp>
      <p:pic>
        <p:nvPicPr>
          <p:cNvPr id="10" name="Picture 2" descr="Sketchpad-Apple.jpg">
            <a:extLst>
              <a:ext uri="{FF2B5EF4-FFF2-40B4-BE49-F238E27FC236}">
                <a16:creationId xmlns:a16="http://schemas.microsoft.com/office/drawing/2014/main" id="{0528F4C2-61A9-4C0D-BB14-6F9D48D2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75" y="1874453"/>
            <a:ext cx="5673725" cy="391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142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marr</a:t>
            </a:r>
            <a:r>
              <a:rPr lang="en-US" dirty="0"/>
              <a:t>, 1971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820E-8742-4250-85F1-7E2E05949D7D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8194" name="Picture 2" descr="Image result for david marr 1970 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063" y="1766568"/>
            <a:ext cx="5529763" cy="425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304925" y="6089327"/>
            <a:ext cx="1767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r>
              <a:rPr lang="ru-RU" dirty="0"/>
              <a:t>,</a:t>
            </a:r>
            <a:r>
              <a:rPr lang="ru-RU" dirty="0">
                <a:hlinkClick r:id="rId4"/>
              </a:rPr>
              <a:t> </a:t>
            </a:r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4533" y="2566983"/>
            <a:ext cx="56246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primal sketch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of the scene – fundamental shapes recognition – angles, lines,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2.5D sketch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of the scene, texture 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3D model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scene visualization without gaps 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90580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Yann </a:t>
            </a:r>
            <a:r>
              <a:rPr lang="en-US" dirty="0" err="1"/>
              <a:t>lecunn</a:t>
            </a:r>
            <a:r>
              <a:rPr lang="en-US" dirty="0"/>
              <a:t>, 1989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E99D-3AEA-4FBE-B15F-C8C1D742C2DA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40739" y="615508"/>
            <a:ext cx="3314700" cy="5772150"/>
          </a:xfrm>
          <a:prstGeom prst="rect">
            <a:avLst/>
          </a:prstGeom>
        </p:spPr>
      </p:pic>
      <p:pic>
        <p:nvPicPr>
          <p:cNvPr id="10242" name="Picture 2" descr="Image resul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0" y="4263853"/>
            <a:ext cx="2070560" cy="21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back propag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64" y="1844232"/>
            <a:ext cx="5236936" cy="275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geoffrey hinton back propagati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76612" y="4311360"/>
            <a:ext cx="1593840" cy="21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D334-370E-924D-B8F6-1A0833CA7A2C}"/>
              </a:ext>
            </a:extLst>
          </p:cNvPr>
          <p:cNvSpPr txBox="1"/>
          <p:nvPr/>
        </p:nvSpPr>
        <p:spPr>
          <a:xfrm>
            <a:off x="2029176" y="60538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Yann </a:t>
            </a:r>
            <a:r>
              <a:rPr lang="en-US" dirty="0" err="1"/>
              <a:t>LeCunn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B3B80-3F19-984B-9666-EAE730CFCB15}"/>
              </a:ext>
            </a:extLst>
          </p:cNvPr>
          <p:cNvSpPr txBox="1"/>
          <p:nvPr/>
        </p:nvSpPr>
        <p:spPr>
          <a:xfrm>
            <a:off x="7270698" y="60538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Jeffrey Hinton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2494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detector, 2001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F960-2E47-488A-AD3E-573EF43B2711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NSU Stream Data Analytics and Machine Learning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9224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2" y="3713587"/>
            <a:ext cx="4185920" cy="167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viola jones face detector examp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9" t="32802" r="11146" b="28679"/>
          <a:stretch/>
        </p:blipFill>
        <p:spPr bwMode="auto">
          <a:xfrm>
            <a:off x="60512" y="2084832"/>
            <a:ext cx="3888341" cy="143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74324-E046-4F51-9863-996615C0C07B}"/>
              </a:ext>
            </a:extLst>
          </p:cNvPr>
          <p:cNvSpPr txBox="1"/>
          <p:nvPr/>
        </p:nvSpPr>
        <p:spPr>
          <a:xfrm>
            <a:off x="60512" y="1715500"/>
            <a:ext cx="442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Boosting algorithm that utilizes </a:t>
            </a:r>
            <a:r>
              <a:rPr lang="en-US" dirty="0" err="1"/>
              <a:t>Haar</a:t>
            </a:r>
            <a:r>
              <a:rPr lang="en-US" dirty="0"/>
              <a:t> features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9045F7-C9F1-4E2B-B9AE-61EF69506CC4}"/>
              </a:ext>
            </a:extLst>
          </p:cNvPr>
          <p:cNvSpPr txBox="1">
            <a:spLocks/>
          </p:cNvSpPr>
          <p:nvPr/>
        </p:nvSpPr>
        <p:spPr>
          <a:xfrm>
            <a:off x="8811569" y="5083864"/>
            <a:ext cx="3272058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Alex Net, 2012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83D959-723A-4FDB-907A-E1DFE51E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806" y="2934328"/>
            <a:ext cx="7502194" cy="25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697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applications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0DA90-5F65-437A-BF75-632625826B52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2050" name="Picture 2" descr="Картинки по запросу hot-dog not hot-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57" y="1978909"/>
            <a:ext cx="5037814" cy="442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20464" y="4005037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“Silicon Valley” series</a:t>
            </a:r>
          </a:p>
        </p:txBody>
      </p:sp>
    </p:spTree>
    <p:extLst>
      <p:ext uri="{BB962C8B-B14F-4D97-AF65-F5344CB8AC3E}">
        <p14:creationId xmlns:p14="http://schemas.microsoft.com/office/powerpoint/2010/main" val="28791889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256" y="2588248"/>
            <a:ext cx="2534877" cy="472356"/>
          </a:xfrm>
        </p:spPr>
        <p:txBody>
          <a:bodyPr>
            <a:normAutofit/>
          </a:bodyPr>
          <a:lstStyle/>
          <a:p>
            <a:r>
              <a:rPr lang="en-US" sz="2000" dirty="0"/>
              <a:t>contrast</a:t>
            </a:r>
            <a:r>
              <a:rPr lang="ru-RU" sz="2000" dirty="0"/>
              <a:t>, </a:t>
            </a:r>
            <a:r>
              <a:rPr lang="en-US" sz="2000" dirty="0"/>
              <a:t>illumination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C576-F636-4DEB-86A9-246758666593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25604" name="Picture 4" descr="Картинки по запросу цветокоррекц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9" y="167892"/>
            <a:ext cx="4704462" cy="233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45791A-DEF1-1540-8FA3-AB8630D24FD1}"/>
              </a:ext>
            </a:extLst>
          </p:cNvPr>
          <p:cNvSpPr txBox="1">
            <a:spLocks/>
          </p:cNvSpPr>
          <p:nvPr/>
        </p:nvSpPr>
        <p:spPr>
          <a:xfrm>
            <a:off x="7298979" y="2602483"/>
            <a:ext cx="2351785" cy="3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Quality enhancement</a:t>
            </a:r>
            <a:endParaRPr lang="en-US" sz="2000" dirty="0"/>
          </a:p>
        </p:txBody>
      </p:sp>
      <p:pic>
        <p:nvPicPr>
          <p:cNvPr id="8" name="Picture 2" descr="Картинки по запросу letsenhance">
            <a:extLst>
              <a:ext uri="{FF2B5EF4-FFF2-40B4-BE49-F238E27FC236}">
                <a16:creationId xmlns:a16="http://schemas.microsoft.com/office/drawing/2014/main" id="{381C7053-4F73-4449-A8BC-16554DFD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57" y="150774"/>
            <a:ext cx="3545231" cy="23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10EDB-BF51-DA43-9EED-7241F2183283}"/>
              </a:ext>
            </a:extLst>
          </p:cNvPr>
          <p:cNvSpPr txBox="1"/>
          <p:nvPr/>
        </p:nvSpPr>
        <p:spPr>
          <a:xfrm>
            <a:off x="7450780" y="2824426"/>
            <a:ext cx="341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Eliminating JPEG artifacts</a:t>
            </a:r>
          </a:p>
        </p:txBody>
      </p:sp>
      <p:pic>
        <p:nvPicPr>
          <p:cNvPr id="12" name="Picture 10" descr="Картинки по запросу black and white to color">
            <a:extLst>
              <a:ext uri="{FF2B5EF4-FFF2-40B4-BE49-F238E27FC236}">
                <a16:creationId xmlns:a16="http://schemas.microsoft.com/office/drawing/2014/main" id="{F0AAB33D-6165-2940-819B-9273EFE2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21" y="3282546"/>
            <a:ext cx="3704311" cy="27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C140366-B78D-954E-8625-8E6018A6F37A}"/>
              </a:ext>
            </a:extLst>
          </p:cNvPr>
          <p:cNvSpPr txBox="1">
            <a:spLocks/>
          </p:cNvSpPr>
          <p:nvPr/>
        </p:nvSpPr>
        <p:spPr>
          <a:xfrm>
            <a:off x="2597256" y="6074689"/>
            <a:ext cx="1537039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colorization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7BDE71C-AA65-0241-A3D6-6D10E0589C79}"/>
              </a:ext>
            </a:extLst>
          </p:cNvPr>
          <p:cNvSpPr txBox="1">
            <a:spLocks/>
          </p:cNvSpPr>
          <p:nvPr/>
        </p:nvSpPr>
        <p:spPr>
          <a:xfrm>
            <a:off x="7552893" y="5967172"/>
            <a:ext cx="1822789" cy="489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Creating effects</a:t>
            </a:r>
            <a:endParaRPr lang="en-US" sz="2000" dirty="0"/>
          </a:p>
        </p:txBody>
      </p:sp>
      <p:pic>
        <p:nvPicPr>
          <p:cNvPr id="18" name="Picture 2" descr="Картинки по запросу хромакей">
            <a:extLst>
              <a:ext uri="{FF2B5EF4-FFF2-40B4-BE49-F238E27FC236}">
                <a16:creationId xmlns:a16="http://schemas.microsoft.com/office/drawing/2014/main" id="{EDC33EF3-D8F7-FE4A-86A9-23E9B0887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72" y="3282545"/>
            <a:ext cx="4090632" cy="27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70209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2727450"/>
            <a:ext cx="2243429" cy="346117"/>
          </a:xfrm>
        </p:spPr>
        <p:txBody>
          <a:bodyPr>
            <a:normAutofit/>
          </a:bodyPr>
          <a:lstStyle/>
          <a:p>
            <a:r>
              <a:rPr lang="en-US" sz="2000" dirty="0"/>
              <a:t>creating</a:t>
            </a:r>
            <a:r>
              <a:rPr lang="ru-RU" sz="2000" dirty="0"/>
              <a:t> </a:t>
            </a:r>
            <a:r>
              <a:rPr lang="en-US" sz="2000" dirty="0"/>
              <a:t>3d</a:t>
            </a:r>
            <a:r>
              <a:rPr lang="ru-RU" sz="2000" dirty="0"/>
              <a:t> </a:t>
            </a:r>
            <a:r>
              <a:rPr lang="en-US" sz="2000" dirty="0"/>
              <a:t>models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0F0DA-56CC-4916-8B39-1A55276DECE3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19458" name="Picture 2" descr="Картинки по запросу камбербетч драко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9" y="232748"/>
            <a:ext cx="5071871" cy="240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30362" y="2967591"/>
            <a:ext cx="40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Hobbit: The Desolation of </a:t>
            </a:r>
            <a:r>
              <a:rPr lang="en-US" dirty="0" err="1"/>
              <a:t>Smaug</a:t>
            </a:r>
            <a:r>
              <a:rPr lang="en-US" dirty="0"/>
              <a:t> </a:t>
            </a:r>
          </a:p>
        </p:txBody>
      </p:sp>
      <p:pic>
        <p:nvPicPr>
          <p:cNvPr id="8" name="Picture 4" descr="Картинки по запросу теннисный мяч траектория">
            <a:extLst>
              <a:ext uri="{FF2B5EF4-FFF2-40B4-BE49-F238E27FC236}">
                <a16:creationId xmlns:a16="http://schemas.microsoft.com/office/drawing/2014/main" id="{535B1533-69E3-4BB7-8527-453C8CA3D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440" y="235121"/>
            <a:ext cx="5853881" cy="240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047EF-83B1-4A26-BB77-1B924C6596F2}"/>
              </a:ext>
            </a:extLst>
          </p:cNvPr>
          <p:cNvSpPr txBox="1"/>
          <p:nvPr/>
        </p:nvSpPr>
        <p:spPr>
          <a:xfrm>
            <a:off x="6345076" y="2882390"/>
            <a:ext cx="2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Tracing ball trajectory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6168E-A215-4B76-867E-DAEAAF857E43}"/>
              </a:ext>
            </a:extLst>
          </p:cNvPr>
          <p:cNvSpPr txBox="1"/>
          <p:nvPr/>
        </p:nvSpPr>
        <p:spPr>
          <a:xfrm>
            <a:off x="6157440" y="2635213"/>
            <a:ext cx="2739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Sports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F306891B-6A34-48B6-ABE0-8EA939CE0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9" y="3429000"/>
            <a:ext cx="5071871" cy="2082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2593811-5B2E-4DB1-AC3F-02782818AFF5}"/>
              </a:ext>
            </a:extLst>
          </p:cNvPr>
          <p:cNvSpPr txBox="1">
            <a:spLocks/>
          </p:cNvSpPr>
          <p:nvPr/>
        </p:nvSpPr>
        <p:spPr>
          <a:xfrm>
            <a:off x="1102570" y="5603942"/>
            <a:ext cx="2243429" cy="346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Search images</a:t>
            </a:r>
          </a:p>
        </p:txBody>
      </p:sp>
      <p:pic>
        <p:nvPicPr>
          <p:cNvPr id="13" name="Picture 2" descr="Картинки по запросу 3d map from images">
            <a:extLst>
              <a:ext uri="{FF2B5EF4-FFF2-40B4-BE49-F238E27FC236}">
                <a16:creationId xmlns:a16="http://schemas.microsoft.com/office/drawing/2014/main" id="{1AB1E621-B8D4-45CA-B484-A3C07354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479" y="3498899"/>
            <a:ext cx="3369801" cy="210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158538B-B06A-42FC-9E40-E8464D5D96CA}"/>
              </a:ext>
            </a:extLst>
          </p:cNvPr>
          <p:cNvSpPr txBox="1">
            <a:spLocks/>
          </p:cNvSpPr>
          <p:nvPr/>
        </p:nvSpPr>
        <p:spPr>
          <a:xfrm>
            <a:off x="7447340" y="5645167"/>
            <a:ext cx="2243429" cy="346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hlinkClick r:id="rId6"/>
              </a:rPr>
              <a:t>MAPS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293012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964B-CD27-44F7-80E7-998229B0066D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NSU Stream Data Analytics and Machine Learning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23554" name="Picture 2" descr="Картинки по запросу kin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52" y="155175"/>
            <a:ext cx="3852695" cy="21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82120" y="2409256"/>
            <a:ext cx="247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alibri" panose="020F0502020204030204" pitchFamily="34" charset="0"/>
              </a:rPr>
              <a:t>Microsoft Kinect, 2009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A266F3A-6E73-41E2-8A1A-7E89CFB9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2155946"/>
            <a:ext cx="2243429" cy="346117"/>
          </a:xfrm>
        </p:spPr>
        <p:txBody>
          <a:bodyPr>
            <a:normAutofit/>
          </a:bodyPr>
          <a:lstStyle/>
          <a:p>
            <a:r>
              <a:rPr lang="en-US" sz="2000" dirty="0"/>
              <a:t>KINECT</a:t>
            </a:r>
          </a:p>
        </p:txBody>
      </p:sp>
      <p:pic>
        <p:nvPicPr>
          <p:cNvPr id="11" name="Picture 2" descr="Картинки по запросу snapchat filters">
            <a:extLst>
              <a:ext uri="{FF2B5EF4-FFF2-40B4-BE49-F238E27FC236}">
                <a16:creationId xmlns:a16="http://schemas.microsoft.com/office/drawing/2014/main" id="{A13C2A00-4D57-4722-8B93-FBF10C84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566" y="155175"/>
            <a:ext cx="4531747" cy="2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EADB80-EE63-4CE3-A8B0-AA7065B1B241}"/>
              </a:ext>
            </a:extLst>
          </p:cNvPr>
          <p:cNvSpPr txBox="1">
            <a:spLocks/>
          </p:cNvSpPr>
          <p:nvPr/>
        </p:nvSpPr>
        <p:spPr>
          <a:xfrm>
            <a:off x="6096000" y="2511379"/>
            <a:ext cx="2243429" cy="346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Snapchat, 2011</a:t>
            </a:r>
          </a:p>
        </p:txBody>
      </p:sp>
      <p:pic>
        <p:nvPicPr>
          <p:cNvPr id="14" name="Picture 4" descr="Картинки по запросу pokemon go">
            <a:extLst>
              <a:ext uri="{FF2B5EF4-FFF2-40B4-BE49-F238E27FC236}">
                <a16:creationId xmlns:a16="http://schemas.microsoft.com/office/drawing/2014/main" id="{AC4D8804-F781-42E1-AC8F-8178C677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30" y="3875634"/>
            <a:ext cx="4316619" cy="215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4AAC487-4DA0-4D30-A909-8FCC76239A4F}"/>
              </a:ext>
            </a:extLst>
          </p:cNvPr>
          <p:cNvSpPr txBox="1">
            <a:spLocks/>
          </p:cNvSpPr>
          <p:nvPr/>
        </p:nvSpPr>
        <p:spPr>
          <a:xfrm>
            <a:off x="418821" y="6090069"/>
            <a:ext cx="2243429" cy="346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Pokemon</a:t>
            </a:r>
            <a:r>
              <a:rPr lang="en-US" sz="2000" dirty="0"/>
              <a:t> go, 2016</a:t>
            </a:r>
          </a:p>
        </p:txBody>
      </p:sp>
      <p:pic>
        <p:nvPicPr>
          <p:cNvPr id="16" name="Picture 2" descr="Картинки по запросу face id">
            <a:extLst>
              <a:ext uri="{FF2B5EF4-FFF2-40B4-BE49-F238E27FC236}">
                <a16:creationId xmlns:a16="http://schemas.microsoft.com/office/drawing/2014/main" id="{26F0CA76-8C62-4629-BC5A-3597A851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32" y="3168062"/>
            <a:ext cx="3817998" cy="2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ÐÐ°ÑÑÐ¸Ð½ÐºÐ¸ Ð¿Ð¾ Ð·Ð°Ð¿ÑÐ¾ÑÑ face id cracked">
            <a:extLst>
              <a:ext uri="{FF2B5EF4-FFF2-40B4-BE49-F238E27FC236}">
                <a16:creationId xmlns:a16="http://schemas.microsoft.com/office/drawing/2014/main" id="{B4DC115C-5308-4FC0-8EF0-4C8521E2B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930" y="3788868"/>
            <a:ext cx="3299012" cy="247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4597B70-9FEC-427A-BF58-895C32AE54BF}"/>
              </a:ext>
            </a:extLst>
          </p:cNvPr>
          <p:cNvSpPr txBox="1">
            <a:spLocks/>
          </p:cNvSpPr>
          <p:nvPr/>
        </p:nvSpPr>
        <p:spPr>
          <a:xfrm>
            <a:off x="5939117" y="5606202"/>
            <a:ext cx="2243429" cy="346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Apple Face ID, 2017</a:t>
            </a:r>
          </a:p>
        </p:txBody>
      </p:sp>
    </p:spTree>
    <p:extLst>
      <p:ext uri="{BB962C8B-B14F-4D97-AF65-F5344CB8AC3E}">
        <p14:creationId xmlns:p14="http://schemas.microsoft.com/office/powerpoint/2010/main" val="14788208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BD08-848A-48C3-8844-7CF5BC14D7C1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1026" name="Picture 2" descr="Tesla, self-driving cars and the future of auto insurance - Forge3">
            <a:extLst>
              <a:ext uri="{FF2B5EF4-FFF2-40B4-BE49-F238E27FC236}">
                <a16:creationId xmlns:a16="http://schemas.microsoft.com/office/drawing/2014/main" id="{5B516513-C346-4CE2-98D5-EAEB2E6B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35" y="112976"/>
            <a:ext cx="4197601" cy="262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5CCB73-F169-41B9-9940-38D447F8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2821576"/>
            <a:ext cx="2243429" cy="346117"/>
          </a:xfrm>
        </p:spPr>
        <p:txBody>
          <a:bodyPr>
            <a:normAutofit/>
          </a:bodyPr>
          <a:lstStyle/>
          <a:p>
            <a:r>
              <a:rPr lang="en-US" sz="2000" dirty="0"/>
              <a:t>Self driving cars</a:t>
            </a:r>
          </a:p>
        </p:txBody>
      </p:sp>
      <p:pic>
        <p:nvPicPr>
          <p:cNvPr id="11" name="fUyU3lKzoio">
            <a:extLst>
              <a:ext uri="{FF2B5EF4-FFF2-40B4-BE49-F238E27FC236}">
                <a16:creationId xmlns:a16="http://schemas.microsoft.com/office/drawing/2014/main" id="{63AF6E75-2620-41AA-9228-905AA5DED8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710127" y="115877"/>
            <a:ext cx="4658843" cy="26205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48083EA-ED6C-4A03-872B-7BD6919667B9}"/>
              </a:ext>
            </a:extLst>
          </p:cNvPr>
          <p:cNvSpPr txBox="1">
            <a:spLocks/>
          </p:cNvSpPr>
          <p:nvPr/>
        </p:nvSpPr>
        <p:spPr>
          <a:xfrm>
            <a:off x="6796119" y="2820953"/>
            <a:ext cx="2243429" cy="346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Robots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4F038-E26F-47D5-B7CE-C92274D77648}"/>
              </a:ext>
            </a:extLst>
          </p:cNvPr>
          <p:cNvSpPr txBox="1"/>
          <p:nvPr/>
        </p:nvSpPr>
        <p:spPr>
          <a:xfrm>
            <a:off x="6959600" y="3059668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alibri" panose="020F0502020204030204" pitchFamily="34" charset="0"/>
              </a:rPr>
              <a:t>Boston Dynamics, 2018</a:t>
            </a:r>
          </a:p>
        </p:txBody>
      </p:sp>
      <p:pic>
        <p:nvPicPr>
          <p:cNvPr id="15" name="2018-02-16 22-53-56">
            <a:hlinkClick r:id="" action="ppaction://media"/>
            <a:extLst>
              <a:ext uri="{FF2B5EF4-FFF2-40B4-BE49-F238E27FC236}">
                <a16:creationId xmlns:a16="http://schemas.microsoft.com/office/drawing/2014/main" id="{66A34408-396C-4C68-B09C-EB7F2259895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7135" y="3251548"/>
            <a:ext cx="4652613" cy="2623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BA58096-CB28-4BA5-B7B7-CEC0093DAEB0}"/>
              </a:ext>
            </a:extLst>
          </p:cNvPr>
          <p:cNvSpPr txBox="1">
            <a:spLocks/>
          </p:cNvSpPr>
          <p:nvPr/>
        </p:nvSpPr>
        <p:spPr>
          <a:xfrm>
            <a:off x="927135" y="6006004"/>
            <a:ext cx="2243429" cy="346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TV special effects</a:t>
            </a:r>
          </a:p>
        </p:txBody>
      </p:sp>
      <p:pic>
        <p:nvPicPr>
          <p:cNvPr id="1028" name="Picture 4" descr="Ignore Deep Fakes at Your Own Risk">
            <a:extLst>
              <a:ext uri="{FF2B5EF4-FFF2-40B4-BE49-F238E27FC236}">
                <a16:creationId xmlns:a16="http://schemas.microsoft.com/office/drawing/2014/main" id="{2448E214-8E3B-4CEE-9FCA-7AF177427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27" y="3490262"/>
            <a:ext cx="4015025" cy="225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87FDE9E-0605-47CA-8D3E-E845C5ADC14E}"/>
              </a:ext>
            </a:extLst>
          </p:cNvPr>
          <p:cNvSpPr txBox="1">
            <a:spLocks/>
          </p:cNvSpPr>
          <p:nvPr/>
        </p:nvSpPr>
        <p:spPr>
          <a:xfrm>
            <a:off x="6796119" y="5935963"/>
            <a:ext cx="2243429" cy="346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Deepfake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C8FDF0-BB1D-4EB3-AE96-EFA566F50970}"/>
              </a:ext>
            </a:extLst>
          </p:cNvPr>
          <p:cNvSpPr txBox="1"/>
          <p:nvPr/>
        </p:nvSpPr>
        <p:spPr>
          <a:xfrm>
            <a:off x="7053939" y="6158330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alibri" panose="020F0502020204030204" pitchFamily="34" charset="0"/>
                <a:hlinkClick r:id="rId9"/>
              </a:rPr>
              <a:t>Corridor Digital</a:t>
            </a:r>
            <a:endParaRPr lang="en-US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82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9961735" cy="1499616"/>
          </a:xfrm>
        </p:spPr>
        <p:txBody>
          <a:bodyPr/>
          <a:lstStyle/>
          <a:p>
            <a:r>
              <a:rPr lang="en-US" dirty="0"/>
              <a:t>Why doing cv is hard?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CD99-DE77-4EC5-B669-3EC6192FAEA4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6" y="2411403"/>
            <a:ext cx="43652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Angle of rotation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Scale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Illumination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Angle of photos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3</a:t>
            </a:r>
            <a:r>
              <a:rPr lang="en-US" sz="2400" dirty="0"/>
              <a:t>D -&gt; </a:t>
            </a:r>
            <a:r>
              <a:rPr lang="ru-RU" sz="2400" dirty="0"/>
              <a:t>2</a:t>
            </a:r>
            <a:r>
              <a:rPr lang="en-US" sz="2400" dirty="0"/>
              <a:t>D creates ambiguity</a:t>
            </a:r>
            <a:r>
              <a:rPr lang="ru-RU" sz="2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…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383" y="1942477"/>
            <a:ext cx="455295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64288" y="5410550"/>
            <a:ext cx="189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More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10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281A-66E8-4F9D-893A-59937C64E55D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" y="3171799"/>
            <a:ext cx="7486650" cy="33242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81" y="0"/>
            <a:ext cx="7545519" cy="4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0332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visualized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8CF-5A2F-452E-B3F9-F0D01316AB8F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8194" name="Picture 2" descr="Картинки по запросу image different an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69434" y="1918843"/>
            <a:ext cx="6829459" cy="45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32483" y="3754548"/>
            <a:ext cx="140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7832202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83F0-A623-4B76-8933-B1C7AD4FC2EE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13314" name="Picture 2" descr="Картинки по запросу black or g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77" y="1986904"/>
            <a:ext cx="6493574" cy="431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32483" y="3884539"/>
            <a:ext cx="140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3960430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C595-E64E-48CE-8303-4CE58A8FCDDE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12290" name="Picture 2" descr="Картинки по запросу different earr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037" y="2000761"/>
            <a:ext cx="4468253" cy="44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85057" y="3973277"/>
            <a:ext cx="246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Diversity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471223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CA4E-4FC9-4C4B-B791-164BA4F1F601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11266" name="Picture 2" descr="Картинки по запросу perspective illu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21" y="1985404"/>
            <a:ext cx="4244086" cy="44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14366" y="39409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Perspective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3895789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081A4-5205-4101-B859-362ABA3DFDFB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10246" name="Picture 6" descr="Image result for chess desk illu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1" y="2084832"/>
            <a:ext cx="10296525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347200" y="1335024"/>
            <a:ext cx="264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Illumination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1821859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1F267-EBAC-43D2-AFB0-C5B98564F89F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89" y="1865213"/>
            <a:ext cx="8186550" cy="460549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237253308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ED47-1CEF-4B9A-8D31-1AB0F6A1E43D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37702" y="3890561"/>
            <a:ext cx="379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Aberrations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28" y="2084832"/>
            <a:ext cx="2176272" cy="413467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 visualized</a:t>
            </a:r>
          </a:p>
        </p:txBody>
      </p:sp>
    </p:spTree>
    <p:extLst>
      <p:ext uri="{BB962C8B-B14F-4D97-AF65-F5344CB8AC3E}">
        <p14:creationId xmlns:p14="http://schemas.microsoft.com/office/powerpoint/2010/main" val="1510893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perception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26FA-027E-4D46-9DFE-F26E71CA80F2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pic>
        <p:nvPicPr>
          <p:cNvPr id="16386" name="Picture 2" descr="Картинки по запросу blu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72" y="2084832"/>
            <a:ext cx="6267544" cy="421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13401" y="3323660"/>
            <a:ext cx="3281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on the photo?</a:t>
            </a:r>
          </a:p>
        </p:txBody>
      </p:sp>
    </p:spTree>
    <p:extLst>
      <p:ext uri="{BB962C8B-B14F-4D97-AF65-F5344CB8AC3E}">
        <p14:creationId xmlns:p14="http://schemas.microsoft.com/office/powerpoint/2010/main" val="239680161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82C2-8EFF-4ED0-AC08-7BAA29CC27F8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pic>
        <p:nvPicPr>
          <p:cNvPr id="3076" name="Picture 4" descr="Картинки по запросу lena borders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29" y="2084832"/>
            <a:ext cx="4385871" cy="43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1001" y="3715240"/>
            <a:ext cx="3281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on the image?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Human perception</a:t>
            </a:r>
          </a:p>
        </p:txBody>
      </p:sp>
    </p:spTree>
    <p:extLst>
      <p:ext uri="{BB962C8B-B14F-4D97-AF65-F5344CB8AC3E}">
        <p14:creationId xmlns:p14="http://schemas.microsoft.com/office/powerpoint/2010/main" val="162663340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Off top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1E04-4005-478D-9045-5E52EC678DF0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0054" y="2569741"/>
            <a:ext cx="62083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This picture is from Playboy as of 1972</a:t>
            </a:r>
            <a:endParaRPr lang="ru-RU" sz="2400" dirty="0">
              <a:latin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</a:rPr>
              <a:t>In</a:t>
            </a:r>
            <a:r>
              <a:rPr lang="ru-RU" sz="2400" dirty="0">
                <a:latin typeface="Arial" panose="020B0604020202020204" pitchFamily="34" charset="0"/>
              </a:rPr>
              <a:t> 1973 </a:t>
            </a:r>
            <a:r>
              <a:rPr lang="en-US" sz="2400" dirty="0">
                <a:latin typeface="Arial" panose="020B0604020202020204" pitchFamily="34" charset="0"/>
              </a:rPr>
              <a:t>Alexander </a:t>
            </a:r>
            <a:r>
              <a:rPr lang="en-US" sz="2400" dirty="0" err="1">
                <a:latin typeface="Arial" panose="020B0604020202020204" pitchFamily="34" charset="0"/>
              </a:rPr>
              <a:t>Savchuk</a:t>
            </a:r>
            <a:r>
              <a:rPr lang="en-US" sz="2400" dirty="0">
                <a:latin typeface="Arial" panose="020B0604020202020204" pitchFamily="34" charset="0"/>
              </a:rPr>
              <a:t> used it in his CV work</a:t>
            </a:r>
            <a:endParaRPr lang="ru-RU" sz="2400" dirty="0">
              <a:latin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</a:rPr>
              <a:t>Lena </a:t>
            </a:r>
            <a:r>
              <a:rPr lang="en-US" sz="2400" dirty="0" err="1">
                <a:latin typeface="Arial" panose="020B0604020202020204" pitchFamily="34" charset="0"/>
              </a:rPr>
              <a:t>Söderberg</a:t>
            </a:r>
            <a:r>
              <a:rPr lang="en-US" sz="2400" dirty="0">
                <a:latin typeface="Arial" panose="020B0604020202020204" pitchFamily="34" charset="0"/>
              </a:rPr>
              <a:t> is on the photo</a:t>
            </a:r>
          </a:p>
          <a:p>
            <a:r>
              <a:rPr lang="en-US" sz="2400" dirty="0">
                <a:latin typeface="Arial" panose="020B0604020202020204" pitchFamily="34" charset="0"/>
              </a:rPr>
              <a:t>This picture has the big dynamic range – dark and bright pixels</a:t>
            </a:r>
            <a:endParaRPr lang="ru-RU" sz="24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https://upload.wikimedia.org/wikipedia/ru/2/24/Len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56" y="1599923"/>
            <a:ext cx="4385871" cy="43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74357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FE188-817B-4F8C-A4B3-4E68C7B7F2C2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Object detection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2050" name="Picture 2" descr="Картинки по запросу cnn object recogn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28" y="2681792"/>
            <a:ext cx="9720072" cy="365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03295788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4D5D-36A8-440A-9422-9E48570F732B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9709" y="3324673"/>
            <a:ext cx="32811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color of objects on the image?</a:t>
            </a:r>
          </a:p>
        </p:txBody>
      </p:sp>
      <p:pic>
        <p:nvPicPr>
          <p:cNvPr id="5122" name="Picture 2" descr="Картинки по запросу черно белое фото арбу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451" y="2030337"/>
            <a:ext cx="6664715" cy="444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Human perception</a:t>
            </a:r>
          </a:p>
        </p:txBody>
      </p:sp>
    </p:spTree>
    <p:extLst>
      <p:ext uri="{BB962C8B-B14F-4D97-AF65-F5344CB8AC3E}">
        <p14:creationId xmlns:p14="http://schemas.microsoft.com/office/powerpoint/2010/main" val="361411525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  <a:r>
              <a:rPr lang="ru-RU" dirty="0"/>
              <a:t>	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07E62-953B-42E7-B822-49F62527E33C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2" descr="https://upload.wikimedia.org/wikipedia/commons/thumb/f/f1/EM_spectrum.svg/787px-EM_spectru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4" y="2351664"/>
            <a:ext cx="5762070" cy="294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солнце озоновый сло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2351664"/>
            <a:ext cx="6073140" cy="294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1896" y="5834539"/>
            <a:ext cx="39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very tiny range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945884" y="5834539"/>
            <a:ext cx="394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see is reflections of the light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58545" y="2023661"/>
            <a:ext cx="184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is a wave</a:t>
            </a:r>
          </a:p>
        </p:txBody>
      </p:sp>
    </p:spTree>
    <p:extLst>
      <p:ext uri="{BB962C8B-B14F-4D97-AF65-F5344CB8AC3E}">
        <p14:creationId xmlns:p14="http://schemas.microsoft.com/office/powerpoint/2010/main" val="400997732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imperfection of the eye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4CEC-83E3-4F7B-91BB-60CD21B5E548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pic>
        <p:nvPicPr>
          <p:cNvPr id="14338" name="Picture 2" descr="Картинки по запросу ey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" y="1729232"/>
            <a:ext cx="6459434" cy="435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Картинки по запросу ganglion ce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729232"/>
            <a:ext cx="4762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046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</a:t>
            </a:r>
            <a:r>
              <a:rPr lang="ru-RU" dirty="0"/>
              <a:t> </a:t>
            </a:r>
            <a:r>
              <a:rPr lang="en-US" dirty="0"/>
              <a:t>vs octopus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32DB-0549-457D-9DBC-6F8DF3E7E2FE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pic>
        <p:nvPicPr>
          <p:cNvPr id="2050" name="Picture 2" descr="ÐÐ°ÑÑÐ¸Ð½ÐºÐ¸ Ð¿Ð¾ Ð·Ð°Ð¿ÑÐ¾ÑÑ Ð³Ð»Ð°Ð· Ð¾ÑÑÐ¼Ð¸Ð½Ð¾Ð³Ð° Ð¸ ÑÐµÐ»Ð¾Ð²ÐµÐº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74" y="1918578"/>
            <a:ext cx="8853380" cy="404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7173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 vs eye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48F3D-4554-4AAC-BFCC-671EEC7AC7BF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pic>
        <p:nvPicPr>
          <p:cNvPr id="18436" name="Picture 4" descr="Картинки по запросу слышимый диапазо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86" y="1872406"/>
            <a:ext cx="4083944" cy="405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upload.wikimedia.org/wikipedia/commons/thumb/f/f1/EM_spectrum.svg/787px-EM_spectru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8" y="1872406"/>
            <a:ext cx="7496175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1089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A0E9-5F3F-4E47-8B62-22AE37A9E610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4128" y="5388497"/>
            <a:ext cx="106125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Calibri" panose="020F0502020204030204" pitchFamily="34" charset="0"/>
              </a:rPr>
              <a:t>An </a:t>
            </a:r>
            <a:r>
              <a:rPr lang="en-US" b="1" dirty="0">
                <a:cs typeface="Calibri" panose="020F0502020204030204" pitchFamily="34" charset="0"/>
              </a:rPr>
              <a:t>image</a:t>
            </a:r>
            <a:r>
              <a:rPr lang="en-US" dirty="0">
                <a:cs typeface="Calibri" panose="020F0502020204030204" pitchFamily="34" charset="0"/>
              </a:rPr>
              <a:t> is an artifact that depicts visual perception, for example, a photo or a two-dimensional picture, that has a similar appearance to some subject—usually a physical object or a person, thus providing a depiction of it</a:t>
            </a:r>
          </a:p>
        </p:txBody>
      </p:sp>
      <p:pic>
        <p:nvPicPr>
          <p:cNvPr id="2050" name="Picture 2" descr="Image result for gopro photo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47" y="2000826"/>
            <a:ext cx="4909862" cy="2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frared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66" y="2000825"/>
            <a:ext cx="3594981" cy="27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ultraviolet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09" y="2000826"/>
            <a:ext cx="3212441" cy="2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535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an 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F7AD6-59FE-4613-ACA1-B77CD14C3969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pic>
        <p:nvPicPr>
          <p:cNvPr id="1028" name="Picture 4" descr="Image result for scen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15" y="1890291"/>
            <a:ext cx="3270165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линз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80" y="1738463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функц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954" y="407069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  <a:stCxn id="1032" idx="2"/>
            <a:endCxn id="4098" idx="0"/>
          </p:cNvCxnSpPr>
          <p:nvPr/>
        </p:nvCxnSpPr>
        <p:spPr>
          <a:xfrm>
            <a:off x="9490738" y="3959281"/>
            <a:ext cx="4628" cy="230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4098" idx="1"/>
            <a:endCxn id="1036" idx="3"/>
          </p:cNvCxnSpPr>
          <p:nvPr/>
        </p:nvCxnSpPr>
        <p:spPr>
          <a:xfrm flipH="1">
            <a:off x="7349204" y="5261321"/>
            <a:ext cx="4599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8" name="Picture 14" descr="Image result for дисплей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15" y="4311278"/>
            <a:ext cx="2470112" cy="19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4523497" y="5261321"/>
            <a:ext cx="444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0" name="Picture 16" descr="Image result for солнц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" y="2227282"/>
            <a:ext cx="1165486" cy="11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>
            <a:stCxn id="1040" idx="3"/>
            <a:endCxn id="1028" idx="1"/>
          </p:cNvCxnSpPr>
          <p:nvPr/>
        </p:nvCxnSpPr>
        <p:spPr>
          <a:xfrm>
            <a:off x="1254227" y="2810025"/>
            <a:ext cx="62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07F22FF-9D36-473D-BD6C-9E74F6AB10DE}"/>
              </a:ext>
            </a:extLst>
          </p:cNvPr>
          <p:cNvGrpSpPr/>
          <p:nvPr/>
        </p:nvGrpSpPr>
        <p:grpSpPr>
          <a:xfrm>
            <a:off x="8141507" y="1711380"/>
            <a:ext cx="3669493" cy="2247901"/>
            <a:chOff x="7720161" y="1738463"/>
            <a:chExt cx="3669493" cy="2247901"/>
          </a:xfrm>
        </p:grpSpPr>
        <p:pic>
          <p:nvPicPr>
            <p:cNvPr id="1032" name="Picture 8" descr="Image result for светочувствительный элемент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79" t="616" r="904" b="-616"/>
            <a:stretch/>
          </p:blipFill>
          <p:spPr bwMode="auto">
            <a:xfrm>
              <a:off x="7720161" y="1738463"/>
              <a:ext cx="2698462" cy="2247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DE5FB1-7B89-402B-A491-6FF0EE283B5C}"/>
                </a:ext>
              </a:extLst>
            </p:cNvPr>
            <p:cNvSpPr txBox="1"/>
            <p:nvPr/>
          </p:nvSpPr>
          <p:spPr>
            <a:xfrm>
              <a:off x="7835271" y="1955711"/>
              <a:ext cx="66102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Filter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3BC5C0-CA5E-441E-BBE9-B7DB43986206}"/>
                </a:ext>
              </a:extLst>
            </p:cNvPr>
            <p:cNvSpPr txBox="1"/>
            <p:nvPr/>
          </p:nvSpPr>
          <p:spPr>
            <a:xfrm>
              <a:off x="9398047" y="3478636"/>
              <a:ext cx="199160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Light sensitive element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A70148-44B5-4379-BA8A-D456C8EA7D6E}"/>
              </a:ext>
            </a:extLst>
          </p:cNvPr>
          <p:cNvSpPr txBox="1"/>
          <p:nvPr/>
        </p:nvSpPr>
        <p:spPr>
          <a:xfrm>
            <a:off x="4967954" y="6409566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transformation</a:t>
            </a:r>
          </a:p>
        </p:txBody>
      </p:sp>
      <p:pic>
        <p:nvPicPr>
          <p:cNvPr id="4098" name="Picture 2" descr="Analog to digital converters: The resolution dilemma | doEEEt.com">
            <a:extLst>
              <a:ext uri="{FF2B5EF4-FFF2-40B4-BE49-F238E27FC236}">
                <a16:creationId xmlns:a16="http://schemas.microsoft.com/office/drawing/2014/main" id="{A9C620D9-9A36-4348-B924-C79E994C6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19664"/>
          <a:stretch/>
        </p:blipFill>
        <p:spPr bwMode="auto">
          <a:xfrm>
            <a:off x="7809179" y="4189758"/>
            <a:ext cx="3372374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26283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digitizing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DADB-C8C1-4F0D-B856-89CF6C135978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pic>
        <p:nvPicPr>
          <p:cNvPr id="17410" name="Picture 2" descr="Картинки по запросу camera photosensitive 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084832"/>
            <a:ext cx="5864352" cy="390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Картинки по запросу pixel on camera mat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765" y="2084832"/>
            <a:ext cx="4420235" cy="28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87491" y="5029200"/>
            <a:ext cx="4668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location is not ideal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can break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 transfer is imperfect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Digitizing of space and brightness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7958647" y="1588542"/>
            <a:ext cx="2885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Photosensitive elements</a:t>
            </a:r>
          </a:p>
        </p:txBody>
      </p:sp>
    </p:spTree>
    <p:extLst>
      <p:ext uri="{BB962C8B-B14F-4D97-AF65-F5344CB8AC3E}">
        <p14:creationId xmlns:p14="http://schemas.microsoft.com/office/powerpoint/2010/main" val="42729974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is a matrix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0BC7-01B5-4B8B-B53F-A0490D232902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4" y="1969022"/>
            <a:ext cx="4168365" cy="4168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77" y="1969022"/>
            <a:ext cx="4562189" cy="41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19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channels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3A50-ACDE-402C-961B-E96049A17FFD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111919"/>
            <a:ext cx="3606113" cy="3606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09" y="2488255"/>
            <a:ext cx="3606113" cy="3606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90" y="2837504"/>
            <a:ext cx="3606113" cy="36061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31220" y="1921645"/>
            <a:ext cx="3606113" cy="3601467"/>
          </a:xfrm>
          <a:prstGeom prst="rect">
            <a:avLst/>
          </a:prstGeom>
          <a:blipFill dpi="0" rotWithShape="1">
            <a:blip r:embed="rId5">
              <a:alphaModFix amt="6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23017" y="1912475"/>
            <a:ext cx="3606113" cy="3601467"/>
          </a:xfrm>
          <a:prstGeom prst="rect">
            <a:avLst/>
          </a:prstGeom>
          <a:blipFill dpi="0" rotWithShape="1">
            <a:blip r:embed="rId6">
              <a:alphaModFix amt="6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31220" y="1929773"/>
            <a:ext cx="3606113" cy="3601467"/>
          </a:xfrm>
          <a:prstGeom prst="rect">
            <a:avLst/>
          </a:prstGeom>
          <a:blipFill dpi="0" rotWithShape="1">
            <a:blip r:embed="rId7">
              <a:alphaModFix amt="6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94901" y="5676467"/>
            <a:ext cx="551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is different as Windows OS has its own mechanism of dealing with colors based on human's perception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26906" y="149995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 of</a:t>
            </a:r>
            <a:r>
              <a:rPr lang="ru-RU" dirty="0"/>
              <a:t> 3</a:t>
            </a:r>
            <a:r>
              <a:rPr lang="en-US" dirty="0"/>
              <a:t> with</a:t>
            </a:r>
            <a:r>
              <a:rPr lang="ru-RU" dirty="0"/>
              <a:t> 33% </a:t>
            </a:r>
            <a:r>
              <a:rPr lang="en-US" dirty="0"/>
              <a:t>of brightness</a:t>
            </a:r>
          </a:p>
        </p:txBody>
      </p:sp>
    </p:spTree>
    <p:extLst>
      <p:ext uri="{BB962C8B-B14F-4D97-AF65-F5344CB8AC3E}">
        <p14:creationId xmlns:p14="http://schemas.microsoft.com/office/powerpoint/2010/main" val="3929385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39CE-F4D4-4CBA-BD2A-DA7DA60A01D9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Object detection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Places recognition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3" y="1888874"/>
            <a:ext cx="6924981" cy="45818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87322627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19" y="585216"/>
            <a:ext cx="9720072" cy="1499616"/>
          </a:xfrm>
        </p:spPr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D99-46FC-4EA6-B9F1-C9D1FFD2197C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3410" y="5564898"/>
            <a:ext cx="50234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Color – </a:t>
            </a:r>
            <a:r>
              <a:rPr lang="en-US" sz="2000" u="sng" dirty="0"/>
              <a:t>subjective</a:t>
            </a:r>
            <a:r>
              <a:rPr lang="en-US" sz="2000" dirty="0"/>
              <a:t> characteristic of the electro-magnetic optical range</a:t>
            </a:r>
            <a:endParaRPr lang="en-US" sz="2000" b="1" dirty="0"/>
          </a:p>
        </p:txBody>
      </p:sp>
      <p:pic>
        <p:nvPicPr>
          <p:cNvPr id="4098" name="Picture 2" descr="Image result for функция чувствительности глаза к освещенност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0" y="1659243"/>
            <a:ext cx="5372054" cy="316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6046" y="4918223"/>
            <a:ext cx="538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of human's sensitivity of brightness in day/night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66463" y="4551161"/>
            <a:ext cx="1995055" cy="26894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Wavelength, nm</a:t>
            </a:r>
          </a:p>
        </p:txBody>
      </p:sp>
      <p:sp>
        <p:nvSpPr>
          <p:cNvPr id="10" name="Rounded Rectangle 9"/>
          <p:cNvSpPr/>
          <p:nvPr/>
        </p:nvSpPr>
        <p:spPr>
          <a:xfrm rot="16200000">
            <a:off x="-424775" y="2959778"/>
            <a:ext cx="2432300" cy="335929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Relative visibility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47663" y="2115860"/>
            <a:ext cx="1297326" cy="35620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Day light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547663" y="2395920"/>
            <a:ext cx="1297326" cy="35620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Night</a:t>
            </a:r>
          </a:p>
        </p:txBody>
      </p:sp>
      <p:pic>
        <p:nvPicPr>
          <p:cNvPr id="2050" name="Picture 2" descr="Rendering metamerism - Éclat Digital">
            <a:extLst>
              <a:ext uri="{FF2B5EF4-FFF2-40B4-BE49-F238E27FC236}">
                <a16:creationId xmlns:a16="http://schemas.microsoft.com/office/drawing/2014/main" id="{59B46367-425E-4FD3-8E11-9227A851B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46" y="1726209"/>
            <a:ext cx="4611966" cy="232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CC491B8-2EDB-485B-8C62-31E374386A04}"/>
              </a:ext>
            </a:extLst>
          </p:cNvPr>
          <p:cNvSpPr txBox="1">
            <a:spLocks/>
          </p:cNvSpPr>
          <p:nvPr/>
        </p:nvSpPr>
        <p:spPr>
          <a:xfrm>
            <a:off x="9667064" y="585216"/>
            <a:ext cx="2283848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Metamers</a:t>
            </a:r>
            <a:endParaRPr lang="en-US" dirty="0"/>
          </a:p>
        </p:txBody>
      </p:sp>
      <p:pic>
        <p:nvPicPr>
          <p:cNvPr id="15" name="Picture 2" descr="ÐÐ°ÑÑÐ¸Ð½ÐºÐ¸ Ð¿Ð¾ Ð·Ð°Ð¿ÑÐ¾ÑÑ Ð²ÐµÑÐ¾Ð²ÑÐµ Ð¼ÐµÑÐ°Ð¼ÐµÑÑ ÑÐ¾ÑÐ¾">
            <a:extLst>
              <a:ext uri="{FF2B5EF4-FFF2-40B4-BE49-F238E27FC236}">
                <a16:creationId xmlns:a16="http://schemas.microsoft.com/office/drawing/2014/main" id="{FB0A0917-C3B4-4578-8D6A-FCD42BEF7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6" t="16134" r="2557" b="53042"/>
          <a:stretch/>
        </p:blipFill>
        <p:spPr bwMode="auto">
          <a:xfrm>
            <a:off x="7929282" y="4613575"/>
            <a:ext cx="3881718" cy="17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08E10EF-3C22-4429-8579-0721B8BA539D}"/>
              </a:ext>
            </a:extLst>
          </p:cNvPr>
          <p:cNvSpPr/>
          <p:nvPr/>
        </p:nvSpPr>
        <p:spPr>
          <a:xfrm>
            <a:off x="7487433" y="4155634"/>
            <a:ext cx="4611966" cy="376517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Metamerism</a:t>
            </a:r>
            <a:r>
              <a:rPr lang="en-US" sz="1400" dirty="0"/>
              <a:t> – different spectral characteristics can have same impact on the perception of the color</a:t>
            </a:r>
          </a:p>
        </p:txBody>
      </p:sp>
    </p:spTree>
    <p:extLst>
      <p:ext uri="{BB962C8B-B14F-4D97-AF65-F5344CB8AC3E}">
        <p14:creationId xmlns:p14="http://schemas.microsoft.com/office/powerpoint/2010/main" val="225567540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A3D7-68C6-47CF-9CEE-74F9D4FA8261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pic>
        <p:nvPicPr>
          <p:cNvPr id="5122" name="Picture 2" descr="Image result for спектр излучения от предмето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16916"/>
            <a:ext cx="5048671" cy="440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83927" y="1822363"/>
            <a:ext cx="5022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have different spectrum</a:t>
            </a:r>
          </a:p>
          <a:p>
            <a:endParaRPr lang="en-US" sz="2400" dirty="0"/>
          </a:p>
          <a:p>
            <a:r>
              <a:rPr lang="en-US" sz="2400" dirty="0"/>
              <a:t>Texture, material, etc. affect the spectrum</a:t>
            </a:r>
          </a:p>
        </p:txBody>
      </p:sp>
    </p:spTree>
    <p:extLst>
      <p:ext uri="{BB962C8B-B14F-4D97-AF65-F5344CB8AC3E}">
        <p14:creationId xmlns:p14="http://schemas.microsoft.com/office/powerpoint/2010/main" val="6010491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Grassman’s</a:t>
            </a:r>
            <a:r>
              <a:rPr lang="en-US" dirty="0"/>
              <a:t> laws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C526-425E-4AEA-8556-F352AFD19994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4128" y="2073531"/>
            <a:ext cx="53628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There are 4 laws (see Wikipedia), but they basically express the idea that empirical perception of color</a:t>
            </a:r>
            <a:r>
              <a:rPr lang="ru-RU" sz="2000" dirty="0"/>
              <a:t> </a:t>
            </a:r>
            <a:r>
              <a:rPr lang="en-US" sz="2000" dirty="0"/>
              <a:t>is linear.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31" y="3283520"/>
            <a:ext cx="2115741" cy="155795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BA00BAB-1B9F-4747-ADED-4023B21BEBB1}"/>
              </a:ext>
            </a:extLst>
          </p:cNvPr>
          <p:cNvSpPr txBox="1">
            <a:spLocks/>
          </p:cNvSpPr>
          <p:nvPr/>
        </p:nvSpPr>
        <p:spPr>
          <a:xfrm>
            <a:off x="6386946" y="585216"/>
            <a:ext cx="4826676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Trichromatic theory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B2C39-A34A-4A93-B6E2-AD3BCDBAA704}"/>
              </a:ext>
            </a:extLst>
          </p:cNvPr>
          <p:cNvSpPr txBox="1"/>
          <p:nvPr/>
        </p:nvSpPr>
        <p:spPr>
          <a:xfrm>
            <a:off x="6714184" y="1727097"/>
            <a:ext cx="4145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Choose 3 base colors (wavelengths)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codes for other colors using base experimentally</a:t>
            </a:r>
            <a:endParaRPr lang="ru-RU" dirty="0"/>
          </a:p>
        </p:txBody>
      </p:sp>
      <p:pic>
        <p:nvPicPr>
          <p:cNvPr id="10" name="Picture 2" descr="Image result for trichromatic experiment">
            <a:extLst>
              <a:ext uri="{FF2B5EF4-FFF2-40B4-BE49-F238E27FC236}">
                <a16:creationId xmlns:a16="http://schemas.microsoft.com/office/drawing/2014/main" id="{2E1D80BD-7651-41E2-A267-830F300C1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59" y="2927426"/>
            <a:ext cx="3799124" cy="352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5723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C73-04FA-4F98-B3DC-E153158BDDAD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pic>
        <p:nvPicPr>
          <p:cNvPr id="6146" name="Picture 2" descr="https://upload.wikimedia.org/wikipedia/commons/thumb/1/1e/Cones_SMJ2_E.svg/287px-Cones_SMJ2_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171048"/>
            <a:ext cx="4351436" cy="32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661" y="1683051"/>
            <a:ext cx="2824596" cy="20242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2908" y="4204756"/>
            <a:ext cx="4173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the codes using this function and known illumination on an object</a:t>
            </a:r>
          </a:p>
          <a:p>
            <a:r>
              <a:rPr lang="en-US" dirty="0"/>
              <a:t>There are LMS variations that are not possible in nature</a:t>
            </a:r>
            <a:endParaRPr lang="ru-RU" dirty="0"/>
          </a:p>
          <a:p>
            <a:r>
              <a:rPr lang="en-US" dirty="0"/>
              <a:t>You cannot build a display using LMS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4128" y="5642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Take the function of spectral response of eye cones normalized by max value</a:t>
            </a:r>
          </a:p>
        </p:txBody>
      </p:sp>
    </p:spTree>
    <p:extLst>
      <p:ext uri="{BB962C8B-B14F-4D97-AF65-F5344CB8AC3E}">
        <p14:creationId xmlns:p14="http://schemas.microsoft.com/office/powerpoint/2010/main" val="40778493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, 1931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7C49-0A35-4C9F-B2E6-D69F0F577FD4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320359"/>
            <a:ext cx="229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= 645.2 nm</a:t>
            </a:r>
          </a:p>
          <a:p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/>
              <a:t> = 525.3 nm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</a:t>
            </a:r>
            <a:r>
              <a:rPr lang="en-US" dirty="0"/>
              <a:t> = 444.4 nm</a:t>
            </a:r>
          </a:p>
        </p:txBody>
      </p:sp>
      <p:pic>
        <p:nvPicPr>
          <p:cNvPr id="9218" name="Picture 2" descr="Image result for цветовой ку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86" y="2001706"/>
            <a:ext cx="6540596" cy="38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4128" y="3976256"/>
            <a:ext cx="333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code every color using that model?</a:t>
            </a:r>
          </a:p>
        </p:txBody>
      </p:sp>
    </p:spTree>
    <p:extLst>
      <p:ext uri="{BB962C8B-B14F-4D97-AF65-F5344CB8AC3E}">
        <p14:creationId xmlns:p14="http://schemas.microsoft.com/office/powerpoint/2010/main" val="403450093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matching function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D50B-7AE7-40DF-8CD7-06C32E8187DF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p:pic>
        <p:nvPicPr>
          <p:cNvPr id="10242" name="Picture 2" descr="Image result for rgb matching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747" y="2162418"/>
            <a:ext cx="5218580" cy="3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trichromatic experi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24" y="2162418"/>
            <a:ext cx="4039043" cy="374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39036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gamut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1ACC-0767-43C9-AE53-7337C18F3097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  <p:pic>
        <p:nvPicPr>
          <p:cNvPr id="11266" name="Picture 2" descr="Image result for gamut of 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75" y="1606314"/>
            <a:ext cx="4610389" cy="46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92433" y="3095901"/>
            <a:ext cx="381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Color gamut illustrates the visible spectrum and spectrum that can be coded in different color models</a:t>
            </a:r>
          </a:p>
        </p:txBody>
      </p:sp>
    </p:spTree>
    <p:extLst>
      <p:ext uri="{BB962C8B-B14F-4D97-AF65-F5344CB8AC3E}">
        <p14:creationId xmlns:p14="http://schemas.microsoft.com/office/powerpoint/2010/main" val="228860001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0C93-C069-4B6C-B8A0-2B500302DE68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1837" y="2646552"/>
            <a:ext cx="51123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RGB model does not have brightness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 when the color TV appeared someone solved that problem by introducing HSV model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Hue, Saturation, Brightness</a:t>
            </a:r>
          </a:p>
        </p:txBody>
      </p:sp>
      <p:pic>
        <p:nvPicPr>
          <p:cNvPr id="12290" name="Picture 2" descr="https://upload.wikimedia.org/wikipedia/commons/thumb/e/ea/HSV_cone.png/800px-HSV_c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98" y="1690886"/>
            <a:ext cx="5800802" cy="464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1189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Cmyk</a:t>
            </a:r>
            <a:br>
              <a:rPr lang="en-US" dirty="0"/>
            </a:br>
            <a:r>
              <a:rPr lang="en-US" dirty="0"/>
              <a:t>subtractive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900D-7646-49CE-8058-8FC0DFD44AC3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  <p:pic>
        <p:nvPicPr>
          <p:cNvPr id="13314" name="Picture 2" descr="https://upload.wikimedia.org/wikipedia/commons/1/10/CMYK_Substractive_Mod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876" y="1064705"/>
            <a:ext cx="5030124" cy="46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цветовой куб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0" y="1953527"/>
            <a:ext cx="6540596" cy="38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49591" y="5838866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Useful in print</a:t>
            </a:r>
          </a:p>
        </p:txBody>
      </p:sp>
    </p:spTree>
    <p:extLst>
      <p:ext uri="{BB962C8B-B14F-4D97-AF65-F5344CB8AC3E}">
        <p14:creationId xmlns:p14="http://schemas.microsoft.com/office/powerpoint/2010/main" val="66286125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F097A-26BF-4804-8888-D8271273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videos about eyes / photo / …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A1F3F53-1E31-4D09-AD15-E64511505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4A39-108B-4C9A-A525-FD14231859F2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F2BB8A-D8F7-4C88-A981-BE727ECE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366572-BD84-400C-BDA5-EF1E061F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8BC3-9A27-4CB4-A351-24C7B155A9C7}"/>
              </a:ext>
            </a:extLst>
          </p:cNvPr>
          <p:cNvSpPr txBox="1"/>
          <p:nvPr/>
        </p:nvSpPr>
        <p:spPr>
          <a:xfrm>
            <a:off x="3796284" y="2779776"/>
            <a:ext cx="4175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How Was Video Invented?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Resolution of the eye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5 Things to Know About Eyes | Explorer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Do you see red the way that I see it?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What Color Is A Mirror?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How Many FPS Can Your Eye See?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088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81600-EBB9-4D42-9AD9-C4235F3703CB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Object detection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Places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Properties recognition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35024"/>
            <a:ext cx="7159791" cy="49946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7571583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560D-7D36-49FE-9B93-40792FEADFDD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Object detection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Places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Properties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Creating new images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09" y="2084832"/>
            <a:ext cx="7543800" cy="367263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0181941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FFCF-D90C-49D2-B70F-BBE74CD42B8C}" type="datetime1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NSU Stream Data Analytics and Machine Learning laboratory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3624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Digits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Object detection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Places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Properties recognition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Creating new images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Shape and distances detection</a:t>
            </a:r>
          </a:p>
        </p:txBody>
      </p:sp>
      <p:pic>
        <p:nvPicPr>
          <p:cNvPr id="6146" name="Picture 2" descr="Картинки по запросу convolutional neural network shape detecti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78" y="2084832"/>
            <a:ext cx="7476250" cy="363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441043198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1749</Words>
  <Application>Microsoft Office PowerPoint</Application>
  <PresentationFormat>Широкоэкранный</PresentationFormat>
  <Paragraphs>426</Paragraphs>
  <Slides>69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8" baseType="lpstr">
      <vt:lpstr>Arial</vt:lpstr>
      <vt:lpstr>Calibri</vt:lpstr>
      <vt:lpstr>Cambria Math</vt:lpstr>
      <vt:lpstr>Roboto</vt:lpstr>
      <vt:lpstr>Segoe UI Semibold</vt:lpstr>
      <vt:lpstr>Tw Cen MT</vt:lpstr>
      <vt:lpstr>Tw Cen MT Condensed</vt:lpstr>
      <vt:lpstr>Wingdings 3</vt:lpstr>
      <vt:lpstr>Integral</vt:lpstr>
      <vt:lpstr>Fundamentals of computer vision</vt:lpstr>
      <vt:lpstr>General information</vt:lpstr>
      <vt:lpstr>What is cv?</vt:lpstr>
      <vt:lpstr>problems</vt:lpstr>
      <vt:lpstr>problems</vt:lpstr>
      <vt:lpstr>problems</vt:lpstr>
      <vt:lpstr>problems</vt:lpstr>
      <vt:lpstr>problems</vt:lpstr>
      <vt:lpstr>problems</vt:lpstr>
      <vt:lpstr>Pinhole camera (camera obscura), 5-6 BC</vt:lpstr>
      <vt:lpstr>nautilus pompilius</vt:lpstr>
      <vt:lpstr>Van eyck, 1434</vt:lpstr>
      <vt:lpstr>Van eyck, 1434</vt:lpstr>
      <vt:lpstr>Van eyck, 1434</vt:lpstr>
      <vt:lpstr>How did he reach such accuracy?</vt:lpstr>
      <vt:lpstr>Using a mirror</vt:lpstr>
      <vt:lpstr>Camera lucida</vt:lpstr>
      <vt:lpstr>First photo, 1825, 1826</vt:lpstr>
      <vt:lpstr>first «video», Edweard Muybridge, 1878</vt:lpstr>
      <vt:lpstr>first video, Louis Le Prince, 1888</vt:lpstr>
      <vt:lpstr>First video,  Auguste and Louis Lumière, 1895</vt:lpstr>
      <vt:lpstr>Prokudin-gorskiy, 1915</vt:lpstr>
      <vt:lpstr>color technology</vt:lpstr>
      <vt:lpstr>Презентация PowerPoint</vt:lpstr>
      <vt:lpstr>Презентация PowerPoint</vt:lpstr>
      <vt:lpstr>Презентация PowerPoint</vt:lpstr>
      <vt:lpstr>Презентация PowerPoint</vt:lpstr>
      <vt:lpstr>Photogrammetry, ~1850-е</vt:lpstr>
      <vt:lpstr>Whirlwind, 1951</vt:lpstr>
      <vt:lpstr>3D solids, 1963</vt:lpstr>
      <vt:lpstr>David marr, 1971</vt:lpstr>
      <vt:lpstr>Yann lecunn, 1989</vt:lpstr>
      <vt:lpstr>Viola-jones face detector, 2001</vt:lpstr>
      <vt:lpstr>Some applications</vt:lpstr>
      <vt:lpstr>contrast, illumination</vt:lpstr>
      <vt:lpstr>creating 3d models</vt:lpstr>
      <vt:lpstr>KINECT</vt:lpstr>
      <vt:lpstr>Self driving cars</vt:lpstr>
      <vt:lpstr>Why doing cv is hard?</vt:lpstr>
      <vt:lpstr>Problems visualized</vt:lpstr>
      <vt:lpstr>Problems visualized</vt:lpstr>
      <vt:lpstr>Problems visualized</vt:lpstr>
      <vt:lpstr>Problems visualized</vt:lpstr>
      <vt:lpstr>Problems visualized</vt:lpstr>
      <vt:lpstr>Problems visualized</vt:lpstr>
      <vt:lpstr>Problems visualized</vt:lpstr>
      <vt:lpstr>Human perception</vt:lpstr>
      <vt:lpstr>Human perception</vt:lpstr>
      <vt:lpstr>Off top</vt:lpstr>
      <vt:lpstr>Human perception</vt:lpstr>
      <vt:lpstr>Basics </vt:lpstr>
      <vt:lpstr>imperfection of the eye</vt:lpstr>
      <vt:lpstr>human vs octopus</vt:lpstr>
      <vt:lpstr>Ear vs eye</vt:lpstr>
      <vt:lpstr>image</vt:lpstr>
      <vt:lpstr>How to get an image</vt:lpstr>
      <vt:lpstr>Signal digitizing</vt:lpstr>
      <vt:lpstr>Image is a matrix</vt:lpstr>
      <vt:lpstr>Color channels</vt:lpstr>
      <vt:lpstr>color</vt:lpstr>
      <vt:lpstr>spectrum</vt:lpstr>
      <vt:lpstr>Grassman’s laws</vt:lpstr>
      <vt:lpstr>LMS model</vt:lpstr>
      <vt:lpstr>Cie rgb, 1931</vt:lpstr>
      <vt:lpstr>Color matching function</vt:lpstr>
      <vt:lpstr>Color gamut</vt:lpstr>
      <vt:lpstr>HSV model</vt:lpstr>
      <vt:lpstr>Cmyk subtractive model</vt:lpstr>
      <vt:lpstr>Some videos about eyes / photo /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computer vision</dc:title>
  <dc:creator>Артемий Фирсов</dc:creator>
  <cp:lastModifiedBy>Артемий Фирсов</cp:lastModifiedBy>
  <cp:revision>26</cp:revision>
  <dcterms:created xsi:type="dcterms:W3CDTF">2020-09-13T14:12:36Z</dcterms:created>
  <dcterms:modified xsi:type="dcterms:W3CDTF">2020-09-13T15:16:08Z</dcterms:modified>
</cp:coreProperties>
</file>